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69" r:id="rId4"/>
    <p:sldId id="277" r:id="rId5"/>
    <p:sldId id="273" r:id="rId6"/>
    <p:sldId id="278" r:id="rId7"/>
    <p:sldId id="279" r:id="rId8"/>
    <p:sldId id="280" r:id="rId9"/>
    <p:sldId id="281" r:id="rId10"/>
    <p:sldId id="282" r:id="rId11"/>
    <p:sldId id="283" r:id="rId12"/>
    <p:sldId id="261" r:id="rId13"/>
    <p:sldId id="284" r:id="rId14"/>
    <p:sldId id="285" r:id="rId15"/>
    <p:sldId id="286" r:id="rId16"/>
    <p:sldId id="287" r:id="rId17"/>
    <p:sldId id="290" r:id="rId18"/>
    <p:sldId id="266" r:id="rId19"/>
    <p:sldId id="288" r:id="rId20"/>
    <p:sldId id="289" r:id="rId21"/>
    <p:sldId id="291" r:id="rId22"/>
    <p:sldId id="292" r:id="rId23"/>
    <p:sldId id="27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267" r:id="rId37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CD5D07-632D-4354-AF5E-8E5D582E92C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DAB845-B359-4747-A900-70DFC09A87A6}">
      <dgm:prSet/>
      <dgm:spPr/>
      <dgm:t>
        <a:bodyPr/>
        <a:lstStyle/>
        <a:p>
          <a:pPr rtl="0"/>
          <a:r>
            <a:rPr lang="ru-RU" dirty="0" smtClean="0"/>
            <a:t> </a:t>
          </a:r>
          <a:endParaRPr lang="ru-RU" dirty="0"/>
        </a:p>
      </dgm:t>
    </dgm:pt>
    <dgm:pt modelId="{C55FF679-318B-4DD9-9EAE-6E84D68CD29D}" type="parTrans" cxnId="{0D3F9231-C1C6-43BA-84B9-1FFCF6B57D24}">
      <dgm:prSet/>
      <dgm:spPr/>
      <dgm:t>
        <a:bodyPr/>
        <a:lstStyle/>
        <a:p>
          <a:endParaRPr lang="ru-RU"/>
        </a:p>
      </dgm:t>
    </dgm:pt>
    <dgm:pt modelId="{F9EDF19D-E83C-4F72-8BEA-9EA4174D8F62}" type="sibTrans" cxnId="{0D3F9231-C1C6-43BA-84B9-1FFCF6B57D24}">
      <dgm:prSet/>
      <dgm:spPr/>
      <dgm:t>
        <a:bodyPr/>
        <a:lstStyle/>
        <a:p>
          <a:endParaRPr lang="ru-RU"/>
        </a:p>
      </dgm:t>
    </dgm:pt>
    <dgm:pt modelId="{3B6A7F8D-0926-433F-ACE1-95886D877522}">
      <dgm:prSet/>
      <dgm:spPr/>
      <dgm:t>
        <a:bodyPr/>
        <a:lstStyle/>
        <a:p>
          <a:pPr rtl="0"/>
          <a:endParaRPr lang="ru-RU" dirty="0"/>
        </a:p>
      </dgm:t>
    </dgm:pt>
    <dgm:pt modelId="{1B43A067-F1E7-4B1D-AA1F-2BD735B1BC6A}" type="parTrans" cxnId="{E382B485-922A-4121-956D-547F0930A5EC}">
      <dgm:prSet/>
      <dgm:spPr/>
      <dgm:t>
        <a:bodyPr/>
        <a:lstStyle/>
        <a:p>
          <a:endParaRPr lang="ru-RU"/>
        </a:p>
      </dgm:t>
    </dgm:pt>
    <dgm:pt modelId="{938CB23D-F09D-4205-BD7F-461B4AB1DE6A}" type="sibTrans" cxnId="{E382B485-922A-4121-956D-547F0930A5EC}">
      <dgm:prSet/>
      <dgm:spPr/>
      <dgm:t>
        <a:bodyPr/>
        <a:lstStyle/>
        <a:p>
          <a:endParaRPr lang="ru-RU"/>
        </a:p>
      </dgm:t>
    </dgm:pt>
    <dgm:pt modelId="{FADD55CE-0BE4-4ADB-960F-0282E8A068C5}">
      <dgm:prSet/>
      <dgm:spPr/>
      <dgm:t>
        <a:bodyPr/>
        <a:lstStyle/>
        <a:p>
          <a:pPr rtl="0"/>
          <a:r>
            <a:rPr lang="ru-RU" dirty="0" smtClean="0"/>
            <a:t> </a:t>
          </a:r>
          <a:endParaRPr lang="ru-RU" dirty="0"/>
        </a:p>
      </dgm:t>
    </dgm:pt>
    <dgm:pt modelId="{47BFC5AE-6BD7-4070-BFFE-70779CA1062C}" type="parTrans" cxnId="{51DBA4F7-B1D6-4015-8A06-DF2F0FC48CEC}">
      <dgm:prSet/>
      <dgm:spPr/>
      <dgm:t>
        <a:bodyPr/>
        <a:lstStyle/>
        <a:p>
          <a:endParaRPr lang="ru-RU"/>
        </a:p>
      </dgm:t>
    </dgm:pt>
    <dgm:pt modelId="{683903B6-EAF1-4436-BB25-97AE883D9970}" type="sibTrans" cxnId="{51DBA4F7-B1D6-4015-8A06-DF2F0FC48CEC}">
      <dgm:prSet/>
      <dgm:spPr/>
      <dgm:t>
        <a:bodyPr/>
        <a:lstStyle/>
        <a:p>
          <a:endParaRPr lang="ru-RU"/>
        </a:p>
      </dgm:t>
    </dgm:pt>
    <dgm:pt modelId="{5580310B-758A-494F-98E9-C1A05A076A45}">
      <dgm:prSet/>
      <dgm:spPr/>
      <dgm:t>
        <a:bodyPr/>
        <a:lstStyle/>
        <a:p>
          <a:pPr rtl="0"/>
          <a:endParaRPr lang="ru-RU" dirty="0"/>
        </a:p>
      </dgm:t>
    </dgm:pt>
    <dgm:pt modelId="{1D4AF546-343F-4C77-BAEB-7DF91B316D39}" type="parTrans" cxnId="{16C13C20-6F42-4651-8D17-9C4C52A3BDCE}">
      <dgm:prSet/>
      <dgm:spPr/>
      <dgm:t>
        <a:bodyPr/>
        <a:lstStyle/>
        <a:p>
          <a:endParaRPr lang="ru-RU"/>
        </a:p>
      </dgm:t>
    </dgm:pt>
    <dgm:pt modelId="{41332C88-B44B-4064-9433-700332FDC28A}" type="sibTrans" cxnId="{16C13C20-6F42-4651-8D17-9C4C52A3BDCE}">
      <dgm:prSet/>
      <dgm:spPr/>
      <dgm:t>
        <a:bodyPr/>
        <a:lstStyle/>
        <a:p>
          <a:endParaRPr lang="ru-RU"/>
        </a:p>
      </dgm:t>
    </dgm:pt>
    <dgm:pt modelId="{6237F66A-96A9-4DC3-8500-6338A3B3FACB}">
      <dgm:prSet custT="1"/>
      <dgm:spPr/>
      <dgm:t>
        <a:bodyPr/>
        <a:lstStyle/>
        <a:p>
          <a:r>
            <a:rPr lang="ru-RU" sz="2000" b="1" kern="1200" dirty="0" smtClean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Arial" charset="0"/>
            </a:rPr>
            <a:t>Аккредитив с постфинансированием имеет ряд преимуществ по сравнению с традиционным банковским кредитованием:</a:t>
          </a:r>
          <a:endParaRPr lang="ru-RU" sz="2000" b="1" kern="1200" dirty="0">
            <a:solidFill>
              <a:schemeClr val="accent5">
                <a:lumMod val="50000"/>
              </a:schemeClr>
            </a:solidFill>
            <a:latin typeface="+mn-lt"/>
            <a:ea typeface="+mn-ea"/>
            <a:cs typeface="Arial" charset="0"/>
          </a:endParaRPr>
        </a:p>
      </dgm:t>
    </dgm:pt>
    <dgm:pt modelId="{E2748D70-FDF3-40E3-A012-2DB729C7442E}" type="parTrans" cxnId="{82C8F1EF-B79D-4A6C-B511-901E5900C8D4}">
      <dgm:prSet/>
      <dgm:spPr/>
      <dgm:t>
        <a:bodyPr/>
        <a:lstStyle/>
        <a:p>
          <a:endParaRPr lang="ru-RU"/>
        </a:p>
      </dgm:t>
    </dgm:pt>
    <dgm:pt modelId="{DFC4B2E1-D87B-47B1-B16F-5D4B94EB58FB}" type="sibTrans" cxnId="{82C8F1EF-B79D-4A6C-B511-901E5900C8D4}">
      <dgm:prSet/>
      <dgm:spPr/>
      <dgm:t>
        <a:bodyPr/>
        <a:lstStyle/>
        <a:p>
          <a:endParaRPr lang="ru-RU"/>
        </a:p>
      </dgm:t>
    </dgm:pt>
    <dgm:pt modelId="{5B5A55E5-773F-43B9-812A-D8750D17961A}">
      <dgm:prSet custT="1"/>
      <dgm:spPr/>
      <dgm:t>
        <a:bodyPr/>
        <a:lstStyle/>
        <a:p>
          <a:pPr rtl="0"/>
          <a:r>
            <a:rPr lang="ru-RU" sz="2000" kern="1200" dirty="0" smtClean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Arial" charset="0"/>
            </a:rPr>
            <a:t>Более низкая стоимость для клиента до момента возмещения произведенных банком денежных средств по аккредитиву. </a:t>
          </a:r>
          <a:endParaRPr lang="ru-RU" sz="2000" kern="1200" dirty="0">
            <a:solidFill>
              <a:schemeClr val="accent5">
                <a:lumMod val="50000"/>
              </a:schemeClr>
            </a:solidFill>
            <a:latin typeface="+mn-lt"/>
            <a:ea typeface="+mn-ea"/>
            <a:cs typeface="Arial" charset="0"/>
          </a:endParaRPr>
        </a:p>
      </dgm:t>
    </dgm:pt>
    <dgm:pt modelId="{2C8D2C23-D32A-4B33-BC6A-83F3760C21E7}" type="parTrans" cxnId="{28AF1F3A-798B-4640-A778-3772EAB59D11}">
      <dgm:prSet/>
      <dgm:spPr/>
      <dgm:t>
        <a:bodyPr/>
        <a:lstStyle/>
        <a:p>
          <a:endParaRPr lang="ru-RU"/>
        </a:p>
      </dgm:t>
    </dgm:pt>
    <dgm:pt modelId="{D47DDD6A-028B-4C11-978C-A96DD5350217}" type="sibTrans" cxnId="{28AF1F3A-798B-4640-A778-3772EAB59D11}">
      <dgm:prSet/>
      <dgm:spPr/>
      <dgm:t>
        <a:bodyPr/>
        <a:lstStyle/>
        <a:p>
          <a:endParaRPr lang="ru-RU"/>
        </a:p>
      </dgm:t>
    </dgm:pt>
    <dgm:pt modelId="{F3850CD3-3D68-4B27-8D6D-52410DEFAD8C}">
      <dgm:prSet custT="1"/>
      <dgm:spPr/>
      <dgm:t>
        <a:bodyPr/>
        <a:lstStyle/>
        <a:p>
          <a:r>
            <a:rPr lang="ru-RU" sz="2000" kern="1200" dirty="0" smtClean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Arial" charset="0"/>
            </a:rPr>
            <a:t>Использование всех преимуществ аккредитивной формы расчетов и возможность избежать предоплаты при расчетах по контрактам</a:t>
          </a:r>
          <a:endParaRPr lang="ru-RU" sz="2000" kern="1200" dirty="0">
            <a:solidFill>
              <a:schemeClr val="accent5">
                <a:lumMod val="50000"/>
              </a:schemeClr>
            </a:solidFill>
            <a:latin typeface="+mn-lt"/>
            <a:ea typeface="+mn-ea"/>
            <a:cs typeface="Arial" charset="0"/>
          </a:endParaRPr>
        </a:p>
      </dgm:t>
    </dgm:pt>
    <dgm:pt modelId="{41DF425E-20B1-4B3A-84C7-31F3604EF412}" type="parTrans" cxnId="{C48DED65-C9BE-4D0A-8F83-74A7C37B1C56}">
      <dgm:prSet/>
      <dgm:spPr/>
      <dgm:t>
        <a:bodyPr/>
        <a:lstStyle/>
        <a:p>
          <a:endParaRPr lang="ru-RU"/>
        </a:p>
      </dgm:t>
    </dgm:pt>
    <dgm:pt modelId="{76136228-6B0F-4D8C-824A-3D70F287BC08}" type="sibTrans" cxnId="{C48DED65-C9BE-4D0A-8F83-74A7C37B1C56}">
      <dgm:prSet/>
      <dgm:spPr/>
      <dgm:t>
        <a:bodyPr/>
        <a:lstStyle/>
        <a:p>
          <a:endParaRPr lang="ru-RU"/>
        </a:p>
      </dgm:t>
    </dgm:pt>
    <dgm:pt modelId="{9D620606-1561-4DDE-8352-FA4D921D4AB5}">
      <dgm:prSet custT="1"/>
      <dgm:spPr/>
      <dgm:t>
        <a:bodyPr/>
        <a:lstStyle/>
        <a:p>
          <a:r>
            <a:rPr lang="ru-RU" sz="2000" kern="1200" dirty="0" smtClean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Arial" charset="0"/>
            </a:rPr>
            <a:t>Обеспечение и упорядочивание расчетов Банком, контроль за графиком поставок</a:t>
          </a:r>
          <a:endParaRPr lang="ru-RU" sz="2000" kern="1200" dirty="0">
            <a:solidFill>
              <a:schemeClr val="accent5">
                <a:lumMod val="50000"/>
              </a:schemeClr>
            </a:solidFill>
            <a:latin typeface="+mn-lt"/>
            <a:ea typeface="+mn-ea"/>
            <a:cs typeface="Arial" charset="0"/>
          </a:endParaRPr>
        </a:p>
      </dgm:t>
    </dgm:pt>
    <dgm:pt modelId="{24430A79-16DB-427B-9048-7BF56B633F1C}" type="parTrans" cxnId="{6D1C3B8A-18DD-4E66-AA5D-BCB2B7AE11D1}">
      <dgm:prSet/>
      <dgm:spPr/>
      <dgm:t>
        <a:bodyPr/>
        <a:lstStyle/>
        <a:p>
          <a:endParaRPr lang="ru-RU"/>
        </a:p>
      </dgm:t>
    </dgm:pt>
    <dgm:pt modelId="{0A2FD4CF-587F-42D0-A45E-F69DABEE40EB}" type="sibTrans" cxnId="{6D1C3B8A-18DD-4E66-AA5D-BCB2B7AE11D1}">
      <dgm:prSet/>
      <dgm:spPr/>
      <dgm:t>
        <a:bodyPr/>
        <a:lstStyle/>
        <a:p>
          <a:endParaRPr lang="ru-RU"/>
        </a:p>
      </dgm:t>
    </dgm:pt>
    <dgm:pt modelId="{75D4C44A-4FCD-4533-A358-E36B8FF29B7B}">
      <dgm:prSet custT="1"/>
      <dgm:spPr/>
      <dgm:t>
        <a:bodyPr/>
        <a:lstStyle/>
        <a:p>
          <a:r>
            <a:rPr lang="ru-RU" sz="2000" kern="1200" dirty="0" smtClean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Arial" charset="0"/>
            </a:rPr>
            <a:t>Снижение валютных и коммерческих рисков при проведении операций с  зарубежными поставщиками</a:t>
          </a:r>
          <a:endParaRPr lang="ru-RU" sz="2000" kern="1200" dirty="0">
            <a:solidFill>
              <a:schemeClr val="accent5">
                <a:lumMod val="50000"/>
              </a:schemeClr>
            </a:solidFill>
            <a:latin typeface="+mn-lt"/>
            <a:ea typeface="+mn-ea"/>
            <a:cs typeface="Arial" charset="0"/>
          </a:endParaRPr>
        </a:p>
      </dgm:t>
    </dgm:pt>
    <dgm:pt modelId="{69B9BBEF-2DAA-4A6D-9EE1-27AC37429A3D}" type="parTrans" cxnId="{3F7B3FA8-D2F0-41DB-822E-B92ABA26A3B4}">
      <dgm:prSet/>
      <dgm:spPr/>
      <dgm:t>
        <a:bodyPr/>
        <a:lstStyle/>
        <a:p>
          <a:endParaRPr lang="ru-RU"/>
        </a:p>
      </dgm:t>
    </dgm:pt>
    <dgm:pt modelId="{074E0546-72D0-4E55-A2A0-B922AC5FF19A}" type="sibTrans" cxnId="{3F7B3FA8-D2F0-41DB-822E-B92ABA26A3B4}">
      <dgm:prSet/>
      <dgm:spPr/>
      <dgm:t>
        <a:bodyPr/>
        <a:lstStyle/>
        <a:p>
          <a:endParaRPr lang="ru-RU"/>
        </a:p>
      </dgm:t>
    </dgm:pt>
    <dgm:pt modelId="{3501B4E4-35BA-4E93-B947-36E950168452}">
      <dgm:prSet/>
      <dgm:spPr/>
      <dgm:t>
        <a:bodyPr/>
        <a:lstStyle/>
        <a:p>
          <a:pPr rtl="0"/>
          <a:r>
            <a:rPr lang="ru-RU" b="1" dirty="0" smtClean="0"/>
            <a:t> </a:t>
          </a:r>
          <a:endParaRPr lang="ru-RU" dirty="0"/>
        </a:p>
      </dgm:t>
    </dgm:pt>
    <dgm:pt modelId="{C2860D68-497D-48CA-83A6-D74905B3EC40}" type="sibTrans" cxnId="{17C6C3D1-DD0E-48DA-9472-5A51D921C200}">
      <dgm:prSet/>
      <dgm:spPr/>
      <dgm:t>
        <a:bodyPr/>
        <a:lstStyle/>
        <a:p>
          <a:endParaRPr lang="ru-RU"/>
        </a:p>
      </dgm:t>
    </dgm:pt>
    <dgm:pt modelId="{6AC04A0D-A787-4ED3-93B6-EAA3BDD15D6F}" type="parTrans" cxnId="{17C6C3D1-DD0E-48DA-9472-5A51D921C200}">
      <dgm:prSet/>
      <dgm:spPr/>
      <dgm:t>
        <a:bodyPr/>
        <a:lstStyle/>
        <a:p>
          <a:endParaRPr lang="ru-RU"/>
        </a:p>
      </dgm:t>
    </dgm:pt>
    <dgm:pt modelId="{A8C96193-0CAF-4EF8-BB3D-42BC9DFA1BB5}" type="pres">
      <dgm:prSet presAssocID="{44CD5D07-632D-4354-AF5E-8E5D582E92C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4F901E-8CDD-4A7B-AB29-7F615A764FF3}" type="pres">
      <dgm:prSet presAssocID="{3501B4E4-35BA-4E93-B947-36E950168452}" presName="composite" presStyleCnt="0"/>
      <dgm:spPr/>
    </dgm:pt>
    <dgm:pt modelId="{8E09E058-D1D6-4D1E-B999-B03FAB5B5A24}" type="pres">
      <dgm:prSet presAssocID="{3501B4E4-35BA-4E93-B947-36E950168452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CAE965-CE9E-4177-9A9D-3D8D3B9E9A49}" type="pres">
      <dgm:prSet presAssocID="{3501B4E4-35BA-4E93-B947-36E950168452}" presName="descendantText" presStyleLbl="alignAcc1" presStyleIdx="0" presStyleCnt="5" custScaleY="178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B2906-2E2B-4663-BF76-F73C0F3AC26A}" type="pres">
      <dgm:prSet presAssocID="{C2860D68-497D-48CA-83A6-D74905B3EC40}" presName="sp" presStyleCnt="0"/>
      <dgm:spPr/>
    </dgm:pt>
    <dgm:pt modelId="{67916ED0-6710-41D6-8C81-6F7A6BEF066A}" type="pres">
      <dgm:prSet presAssocID="{48DAB845-B359-4747-A900-70DFC09A87A6}" presName="composite" presStyleCnt="0"/>
      <dgm:spPr/>
    </dgm:pt>
    <dgm:pt modelId="{D0226BFE-0ED1-41F4-B144-0F607E2F7A78}" type="pres">
      <dgm:prSet presAssocID="{48DAB845-B359-4747-A900-70DFC09A87A6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A4D5AD-A543-4660-9231-9988C6FF0598}" type="pres">
      <dgm:prSet presAssocID="{48DAB845-B359-4747-A900-70DFC09A87A6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B9F5F-6957-451F-893C-6699337177A2}" type="pres">
      <dgm:prSet presAssocID="{F9EDF19D-E83C-4F72-8BEA-9EA4174D8F62}" presName="sp" presStyleCnt="0"/>
      <dgm:spPr/>
    </dgm:pt>
    <dgm:pt modelId="{BE908EC7-2F81-4EFF-B173-E6CE4689047C}" type="pres">
      <dgm:prSet presAssocID="{3B6A7F8D-0926-433F-ACE1-95886D877522}" presName="composite" presStyleCnt="0"/>
      <dgm:spPr/>
    </dgm:pt>
    <dgm:pt modelId="{BCA16C07-5993-43C2-9708-0F411AA79D9B}" type="pres">
      <dgm:prSet presAssocID="{3B6A7F8D-0926-433F-ACE1-95886D877522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EACB92-97F4-4330-8526-5BAA64B23C5E}" type="pres">
      <dgm:prSet presAssocID="{3B6A7F8D-0926-433F-ACE1-95886D877522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F471CA-3E46-440E-836A-8E974CF2EAFD}" type="pres">
      <dgm:prSet presAssocID="{938CB23D-F09D-4205-BD7F-461B4AB1DE6A}" presName="sp" presStyleCnt="0"/>
      <dgm:spPr/>
    </dgm:pt>
    <dgm:pt modelId="{C9FEDFA8-95F0-46C6-A1DF-CCB5FE18C160}" type="pres">
      <dgm:prSet presAssocID="{FADD55CE-0BE4-4ADB-960F-0282E8A068C5}" presName="composite" presStyleCnt="0"/>
      <dgm:spPr/>
    </dgm:pt>
    <dgm:pt modelId="{CCBB2EB0-6676-45D5-B992-89E62B49F5E5}" type="pres">
      <dgm:prSet presAssocID="{FADD55CE-0BE4-4ADB-960F-0282E8A068C5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1DEB7B-3A56-44B7-80E3-AE1D05F57873}" type="pres">
      <dgm:prSet presAssocID="{FADD55CE-0BE4-4ADB-960F-0282E8A068C5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9238D0-0F15-43C7-851D-09D0B000433F}" type="pres">
      <dgm:prSet presAssocID="{683903B6-EAF1-4436-BB25-97AE883D9970}" presName="sp" presStyleCnt="0"/>
      <dgm:spPr/>
    </dgm:pt>
    <dgm:pt modelId="{9105DF93-2938-4AB3-BAFA-AFAD0C6D5A6A}" type="pres">
      <dgm:prSet presAssocID="{5580310B-758A-494F-98E9-C1A05A076A45}" presName="composite" presStyleCnt="0"/>
      <dgm:spPr/>
    </dgm:pt>
    <dgm:pt modelId="{718D8805-9CC9-4BDD-89FC-CCB424FA2745}" type="pres">
      <dgm:prSet presAssocID="{5580310B-758A-494F-98E9-C1A05A076A45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8B056B-4A99-43E1-8AD5-391396B4EDD2}" type="pres">
      <dgm:prSet presAssocID="{5580310B-758A-494F-98E9-C1A05A076A45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B99D75-16F8-455F-B659-14D6A88678EE}" type="presOf" srcId="{3B6A7F8D-0926-433F-ACE1-95886D877522}" destId="{BCA16C07-5993-43C2-9708-0F411AA79D9B}" srcOrd="0" destOrd="0" presId="urn:microsoft.com/office/officeart/2005/8/layout/chevron2"/>
    <dgm:cxn modelId="{41BCD068-A202-4045-8B59-4CC9291DC145}" type="presOf" srcId="{6237F66A-96A9-4DC3-8500-6338A3B3FACB}" destId="{28CAE965-CE9E-4177-9A9D-3D8D3B9E9A49}" srcOrd="0" destOrd="0" presId="urn:microsoft.com/office/officeart/2005/8/layout/chevron2"/>
    <dgm:cxn modelId="{9C3E2EF6-E733-40C0-9648-AFFC053FFA96}" type="presOf" srcId="{48DAB845-B359-4747-A900-70DFC09A87A6}" destId="{D0226BFE-0ED1-41F4-B144-0F607E2F7A78}" srcOrd="0" destOrd="0" presId="urn:microsoft.com/office/officeart/2005/8/layout/chevron2"/>
    <dgm:cxn modelId="{1862B32F-D900-4B7F-96FF-FFFA8D706601}" type="presOf" srcId="{5580310B-758A-494F-98E9-C1A05A076A45}" destId="{718D8805-9CC9-4BDD-89FC-CCB424FA2745}" srcOrd="0" destOrd="0" presId="urn:microsoft.com/office/officeart/2005/8/layout/chevron2"/>
    <dgm:cxn modelId="{51DBA4F7-B1D6-4015-8A06-DF2F0FC48CEC}" srcId="{44CD5D07-632D-4354-AF5E-8E5D582E92CF}" destId="{FADD55CE-0BE4-4ADB-960F-0282E8A068C5}" srcOrd="3" destOrd="0" parTransId="{47BFC5AE-6BD7-4070-BFFE-70779CA1062C}" sibTransId="{683903B6-EAF1-4436-BB25-97AE883D9970}"/>
    <dgm:cxn modelId="{58483011-4753-4060-AB9D-F37882777842}" type="presOf" srcId="{75D4C44A-4FCD-4533-A358-E36B8FF29B7B}" destId="{6A8B056B-4A99-43E1-8AD5-391396B4EDD2}" srcOrd="0" destOrd="0" presId="urn:microsoft.com/office/officeart/2005/8/layout/chevron2"/>
    <dgm:cxn modelId="{5D2A9A5A-19DC-4B65-9435-F963E216C962}" type="presOf" srcId="{FADD55CE-0BE4-4ADB-960F-0282E8A068C5}" destId="{CCBB2EB0-6676-45D5-B992-89E62B49F5E5}" srcOrd="0" destOrd="0" presId="urn:microsoft.com/office/officeart/2005/8/layout/chevron2"/>
    <dgm:cxn modelId="{E382B485-922A-4121-956D-547F0930A5EC}" srcId="{44CD5D07-632D-4354-AF5E-8E5D582E92CF}" destId="{3B6A7F8D-0926-433F-ACE1-95886D877522}" srcOrd="2" destOrd="0" parTransId="{1B43A067-F1E7-4B1D-AA1F-2BD735B1BC6A}" sibTransId="{938CB23D-F09D-4205-BD7F-461B4AB1DE6A}"/>
    <dgm:cxn modelId="{E4AF174F-5050-4C47-B2ED-7C72EC756273}" type="presOf" srcId="{9D620606-1561-4DDE-8352-FA4D921D4AB5}" destId="{F71DEB7B-3A56-44B7-80E3-AE1D05F57873}" srcOrd="0" destOrd="0" presId="urn:microsoft.com/office/officeart/2005/8/layout/chevron2"/>
    <dgm:cxn modelId="{C34BF25F-BFF4-47D4-8EB9-3F19210F25CC}" type="presOf" srcId="{3501B4E4-35BA-4E93-B947-36E950168452}" destId="{8E09E058-D1D6-4D1E-B999-B03FAB5B5A24}" srcOrd="0" destOrd="0" presId="urn:microsoft.com/office/officeart/2005/8/layout/chevron2"/>
    <dgm:cxn modelId="{3F7B3FA8-D2F0-41DB-822E-B92ABA26A3B4}" srcId="{5580310B-758A-494F-98E9-C1A05A076A45}" destId="{75D4C44A-4FCD-4533-A358-E36B8FF29B7B}" srcOrd="0" destOrd="0" parTransId="{69B9BBEF-2DAA-4A6D-9EE1-27AC37429A3D}" sibTransId="{074E0546-72D0-4E55-A2A0-B922AC5FF19A}"/>
    <dgm:cxn modelId="{EC84E62D-8836-4957-90BD-FB00F8175628}" type="presOf" srcId="{44CD5D07-632D-4354-AF5E-8E5D582E92CF}" destId="{A8C96193-0CAF-4EF8-BB3D-42BC9DFA1BB5}" srcOrd="0" destOrd="0" presId="urn:microsoft.com/office/officeart/2005/8/layout/chevron2"/>
    <dgm:cxn modelId="{28AF1F3A-798B-4640-A778-3772EAB59D11}" srcId="{48DAB845-B359-4747-A900-70DFC09A87A6}" destId="{5B5A55E5-773F-43B9-812A-D8750D17961A}" srcOrd="0" destOrd="0" parTransId="{2C8D2C23-D32A-4B33-BC6A-83F3760C21E7}" sibTransId="{D47DDD6A-028B-4C11-978C-A96DD5350217}"/>
    <dgm:cxn modelId="{82C8F1EF-B79D-4A6C-B511-901E5900C8D4}" srcId="{3501B4E4-35BA-4E93-B947-36E950168452}" destId="{6237F66A-96A9-4DC3-8500-6338A3B3FACB}" srcOrd="0" destOrd="0" parTransId="{E2748D70-FDF3-40E3-A012-2DB729C7442E}" sibTransId="{DFC4B2E1-D87B-47B1-B16F-5D4B94EB58FB}"/>
    <dgm:cxn modelId="{0D3F9231-C1C6-43BA-84B9-1FFCF6B57D24}" srcId="{44CD5D07-632D-4354-AF5E-8E5D582E92CF}" destId="{48DAB845-B359-4747-A900-70DFC09A87A6}" srcOrd="1" destOrd="0" parTransId="{C55FF679-318B-4DD9-9EAE-6E84D68CD29D}" sibTransId="{F9EDF19D-E83C-4F72-8BEA-9EA4174D8F62}"/>
    <dgm:cxn modelId="{6D1C3B8A-18DD-4E66-AA5D-BCB2B7AE11D1}" srcId="{FADD55CE-0BE4-4ADB-960F-0282E8A068C5}" destId="{9D620606-1561-4DDE-8352-FA4D921D4AB5}" srcOrd="0" destOrd="0" parTransId="{24430A79-16DB-427B-9048-7BF56B633F1C}" sibTransId="{0A2FD4CF-587F-42D0-A45E-F69DABEE40EB}"/>
    <dgm:cxn modelId="{16C13C20-6F42-4651-8D17-9C4C52A3BDCE}" srcId="{44CD5D07-632D-4354-AF5E-8E5D582E92CF}" destId="{5580310B-758A-494F-98E9-C1A05A076A45}" srcOrd="4" destOrd="0" parTransId="{1D4AF546-343F-4C77-BAEB-7DF91B316D39}" sibTransId="{41332C88-B44B-4064-9433-700332FDC28A}"/>
    <dgm:cxn modelId="{0E04EBD9-42C0-4F68-BFE6-9E76040425AC}" type="presOf" srcId="{5B5A55E5-773F-43B9-812A-D8750D17961A}" destId="{C0A4D5AD-A543-4660-9231-9988C6FF0598}" srcOrd="0" destOrd="0" presId="urn:microsoft.com/office/officeart/2005/8/layout/chevron2"/>
    <dgm:cxn modelId="{17C6C3D1-DD0E-48DA-9472-5A51D921C200}" srcId="{44CD5D07-632D-4354-AF5E-8E5D582E92CF}" destId="{3501B4E4-35BA-4E93-B947-36E950168452}" srcOrd="0" destOrd="0" parTransId="{6AC04A0D-A787-4ED3-93B6-EAA3BDD15D6F}" sibTransId="{C2860D68-497D-48CA-83A6-D74905B3EC40}"/>
    <dgm:cxn modelId="{C48DED65-C9BE-4D0A-8F83-74A7C37B1C56}" srcId="{3B6A7F8D-0926-433F-ACE1-95886D877522}" destId="{F3850CD3-3D68-4B27-8D6D-52410DEFAD8C}" srcOrd="0" destOrd="0" parTransId="{41DF425E-20B1-4B3A-84C7-31F3604EF412}" sibTransId="{76136228-6B0F-4D8C-824A-3D70F287BC08}"/>
    <dgm:cxn modelId="{BB0FC771-8A9A-4678-8599-CC5DF30D45FA}" type="presOf" srcId="{F3850CD3-3D68-4B27-8D6D-52410DEFAD8C}" destId="{BFEACB92-97F4-4330-8526-5BAA64B23C5E}" srcOrd="0" destOrd="0" presId="urn:microsoft.com/office/officeart/2005/8/layout/chevron2"/>
    <dgm:cxn modelId="{642EEDBD-960F-4C44-B786-C0FE2563693A}" type="presParOf" srcId="{A8C96193-0CAF-4EF8-BB3D-42BC9DFA1BB5}" destId="{E84F901E-8CDD-4A7B-AB29-7F615A764FF3}" srcOrd="0" destOrd="0" presId="urn:microsoft.com/office/officeart/2005/8/layout/chevron2"/>
    <dgm:cxn modelId="{3D5E21DF-B8F4-4F8B-A9FE-42E51DA3470A}" type="presParOf" srcId="{E84F901E-8CDD-4A7B-AB29-7F615A764FF3}" destId="{8E09E058-D1D6-4D1E-B999-B03FAB5B5A24}" srcOrd="0" destOrd="0" presId="urn:microsoft.com/office/officeart/2005/8/layout/chevron2"/>
    <dgm:cxn modelId="{32B733A8-5334-43CE-A12D-FC65F20F9DF2}" type="presParOf" srcId="{E84F901E-8CDD-4A7B-AB29-7F615A764FF3}" destId="{28CAE965-CE9E-4177-9A9D-3D8D3B9E9A49}" srcOrd="1" destOrd="0" presId="urn:microsoft.com/office/officeart/2005/8/layout/chevron2"/>
    <dgm:cxn modelId="{05F61E03-ED1C-441D-861B-44EEAED02940}" type="presParOf" srcId="{A8C96193-0CAF-4EF8-BB3D-42BC9DFA1BB5}" destId="{33FB2906-2E2B-4663-BF76-F73C0F3AC26A}" srcOrd="1" destOrd="0" presId="urn:microsoft.com/office/officeart/2005/8/layout/chevron2"/>
    <dgm:cxn modelId="{89395603-023A-4836-955E-3B770D1EAEE4}" type="presParOf" srcId="{A8C96193-0CAF-4EF8-BB3D-42BC9DFA1BB5}" destId="{67916ED0-6710-41D6-8C81-6F7A6BEF066A}" srcOrd="2" destOrd="0" presId="urn:microsoft.com/office/officeart/2005/8/layout/chevron2"/>
    <dgm:cxn modelId="{3B4480A2-F3F8-4E35-A5FB-6F5AAD157283}" type="presParOf" srcId="{67916ED0-6710-41D6-8C81-6F7A6BEF066A}" destId="{D0226BFE-0ED1-41F4-B144-0F607E2F7A78}" srcOrd="0" destOrd="0" presId="urn:microsoft.com/office/officeart/2005/8/layout/chevron2"/>
    <dgm:cxn modelId="{7E5E10A1-4875-416A-811C-3E84A7FFE272}" type="presParOf" srcId="{67916ED0-6710-41D6-8C81-6F7A6BEF066A}" destId="{C0A4D5AD-A543-4660-9231-9988C6FF0598}" srcOrd="1" destOrd="0" presId="urn:microsoft.com/office/officeart/2005/8/layout/chevron2"/>
    <dgm:cxn modelId="{8A1A273F-7F01-406A-BBB6-09F069F7355D}" type="presParOf" srcId="{A8C96193-0CAF-4EF8-BB3D-42BC9DFA1BB5}" destId="{9D2B9F5F-6957-451F-893C-6699337177A2}" srcOrd="3" destOrd="0" presId="urn:microsoft.com/office/officeart/2005/8/layout/chevron2"/>
    <dgm:cxn modelId="{5406047A-115C-46D6-BE60-7B5BC5797C72}" type="presParOf" srcId="{A8C96193-0CAF-4EF8-BB3D-42BC9DFA1BB5}" destId="{BE908EC7-2F81-4EFF-B173-E6CE4689047C}" srcOrd="4" destOrd="0" presId="urn:microsoft.com/office/officeart/2005/8/layout/chevron2"/>
    <dgm:cxn modelId="{9A4A2BA5-9283-49C4-A108-74B2B60B8217}" type="presParOf" srcId="{BE908EC7-2F81-4EFF-B173-E6CE4689047C}" destId="{BCA16C07-5993-43C2-9708-0F411AA79D9B}" srcOrd="0" destOrd="0" presId="urn:microsoft.com/office/officeart/2005/8/layout/chevron2"/>
    <dgm:cxn modelId="{DA1F2A28-A92B-4424-91D0-77E6C9B72DF6}" type="presParOf" srcId="{BE908EC7-2F81-4EFF-B173-E6CE4689047C}" destId="{BFEACB92-97F4-4330-8526-5BAA64B23C5E}" srcOrd="1" destOrd="0" presId="urn:microsoft.com/office/officeart/2005/8/layout/chevron2"/>
    <dgm:cxn modelId="{B1FBAB91-702F-4FDF-8323-0426FA84558B}" type="presParOf" srcId="{A8C96193-0CAF-4EF8-BB3D-42BC9DFA1BB5}" destId="{A0F471CA-3E46-440E-836A-8E974CF2EAFD}" srcOrd="5" destOrd="0" presId="urn:microsoft.com/office/officeart/2005/8/layout/chevron2"/>
    <dgm:cxn modelId="{ECC38311-8344-4CF0-881E-41104634A143}" type="presParOf" srcId="{A8C96193-0CAF-4EF8-BB3D-42BC9DFA1BB5}" destId="{C9FEDFA8-95F0-46C6-A1DF-CCB5FE18C160}" srcOrd="6" destOrd="0" presId="urn:microsoft.com/office/officeart/2005/8/layout/chevron2"/>
    <dgm:cxn modelId="{E835F48B-4E07-49D1-B9FA-7C8B0C1EFAB1}" type="presParOf" srcId="{C9FEDFA8-95F0-46C6-A1DF-CCB5FE18C160}" destId="{CCBB2EB0-6676-45D5-B992-89E62B49F5E5}" srcOrd="0" destOrd="0" presId="urn:microsoft.com/office/officeart/2005/8/layout/chevron2"/>
    <dgm:cxn modelId="{5A5CE4EA-634F-41B0-98DE-960DD625D9B5}" type="presParOf" srcId="{C9FEDFA8-95F0-46C6-A1DF-CCB5FE18C160}" destId="{F71DEB7B-3A56-44B7-80E3-AE1D05F57873}" srcOrd="1" destOrd="0" presId="urn:microsoft.com/office/officeart/2005/8/layout/chevron2"/>
    <dgm:cxn modelId="{99A9AB72-E67A-4984-B36C-BC6F85053668}" type="presParOf" srcId="{A8C96193-0CAF-4EF8-BB3D-42BC9DFA1BB5}" destId="{A59238D0-0F15-43C7-851D-09D0B000433F}" srcOrd="7" destOrd="0" presId="urn:microsoft.com/office/officeart/2005/8/layout/chevron2"/>
    <dgm:cxn modelId="{8AEA5CAD-DE53-4278-A645-CFA1AD3E2488}" type="presParOf" srcId="{A8C96193-0CAF-4EF8-BB3D-42BC9DFA1BB5}" destId="{9105DF93-2938-4AB3-BAFA-AFAD0C6D5A6A}" srcOrd="8" destOrd="0" presId="urn:microsoft.com/office/officeart/2005/8/layout/chevron2"/>
    <dgm:cxn modelId="{4FEEAD31-E900-4612-A18E-DDA6EE685F81}" type="presParOf" srcId="{9105DF93-2938-4AB3-BAFA-AFAD0C6D5A6A}" destId="{718D8805-9CC9-4BDD-89FC-CCB424FA2745}" srcOrd="0" destOrd="0" presId="urn:microsoft.com/office/officeart/2005/8/layout/chevron2"/>
    <dgm:cxn modelId="{8D645694-E43E-45D3-A2BB-B4602E80B5E9}" type="presParOf" srcId="{9105DF93-2938-4AB3-BAFA-AFAD0C6D5A6A}" destId="{6A8B056B-4A99-43E1-8AD5-391396B4EDD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09E058-D1D6-4D1E-B999-B03FAB5B5A24}">
      <dsp:nvSpPr>
        <dsp:cNvPr id="0" name=""/>
        <dsp:cNvSpPr/>
      </dsp:nvSpPr>
      <dsp:spPr>
        <a:xfrm rot="5400000">
          <a:off x="-142257" y="386587"/>
          <a:ext cx="948384" cy="6638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 </a:t>
          </a:r>
          <a:endParaRPr lang="ru-RU" sz="1800" kern="1200" dirty="0"/>
        </a:p>
      </dsp:txBody>
      <dsp:txXfrm rot="-5400000">
        <a:off x="1" y="576265"/>
        <a:ext cx="663869" cy="284515"/>
      </dsp:txXfrm>
    </dsp:sp>
    <dsp:sp modelId="{28CAE965-CE9E-4177-9A9D-3D8D3B9E9A49}">
      <dsp:nvSpPr>
        <dsp:cNvPr id="0" name=""/>
        <dsp:cNvSpPr/>
      </dsp:nvSpPr>
      <dsp:spPr>
        <a:xfrm rot="5400000">
          <a:off x="5401732" y="-4734257"/>
          <a:ext cx="1097897" cy="105736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Arial" charset="0"/>
            </a:rPr>
            <a:t>Аккредитив с постфинансированием имеет ряд преимуществ по сравнению с традиционным банковским кредитованием:</a:t>
          </a:r>
          <a:endParaRPr lang="ru-RU" sz="2000" b="1" kern="1200" dirty="0">
            <a:solidFill>
              <a:schemeClr val="accent5">
                <a:lumMod val="50000"/>
              </a:schemeClr>
            </a:solidFill>
            <a:latin typeface="+mn-lt"/>
            <a:ea typeface="+mn-ea"/>
            <a:cs typeface="Arial" charset="0"/>
          </a:endParaRPr>
        </a:p>
      </dsp:txBody>
      <dsp:txXfrm rot="-5400000">
        <a:off x="663869" y="57201"/>
        <a:ext cx="10520029" cy="990707"/>
      </dsp:txXfrm>
    </dsp:sp>
    <dsp:sp modelId="{D0226BFE-0ED1-41F4-B144-0F607E2F7A78}">
      <dsp:nvSpPr>
        <dsp:cNvPr id="0" name=""/>
        <dsp:cNvSpPr/>
      </dsp:nvSpPr>
      <dsp:spPr>
        <a:xfrm rot="5400000">
          <a:off x="-142257" y="1223132"/>
          <a:ext cx="948384" cy="6638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</a:t>
          </a:r>
          <a:endParaRPr lang="ru-RU" sz="1800" kern="1200" dirty="0"/>
        </a:p>
      </dsp:txBody>
      <dsp:txXfrm rot="-5400000">
        <a:off x="1" y="1412810"/>
        <a:ext cx="663869" cy="284515"/>
      </dsp:txXfrm>
    </dsp:sp>
    <dsp:sp modelId="{C0A4D5AD-A543-4660-9231-9988C6FF0598}">
      <dsp:nvSpPr>
        <dsp:cNvPr id="0" name=""/>
        <dsp:cNvSpPr/>
      </dsp:nvSpPr>
      <dsp:spPr>
        <a:xfrm rot="5400000">
          <a:off x="5642456" y="-3897712"/>
          <a:ext cx="616449" cy="105736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Arial" charset="0"/>
            </a:rPr>
            <a:t>Более низкая стоимость для клиента до момента возмещения произведенных банком денежных средств по аккредитиву. </a:t>
          </a:r>
          <a:endParaRPr lang="ru-RU" sz="2000" kern="1200" dirty="0">
            <a:solidFill>
              <a:schemeClr val="accent5">
                <a:lumMod val="50000"/>
              </a:schemeClr>
            </a:solidFill>
            <a:latin typeface="+mn-lt"/>
            <a:ea typeface="+mn-ea"/>
            <a:cs typeface="Arial" charset="0"/>
          </a:endParaRPr>
        </a:p>
      </dsp:txBody>
      <dsp:txXfrm rot="-5400000">
        <a:off x="663869" y="1110968"/>
        <a:ext cx="10543531" cy="556263"/>
      </dsp:txXfrm>
    </dsp:sp>
    <dsp:sp modelId="{BCA16C07-5993-43C2-9708-0F411AA79D9B}">
      <dsp:nvSpPr>
        <dsp:cNvPr id="0" name=""/>
        <dsp:cNvSpPr/>
      </dsp:nvSpPr>
      <dsp:spPr>
        <a:xfrm rot="5400000">
          <a:off x="-142257" y="2059677"/>
          <a:ext cx="948384" cy="6638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-5400000">
        <a:off x="1" y="2249355"/>
        <a:ext cx="663869" cy="284515"/>
      </dsp:txXfrm>
    </dsp:sp>
    <dsp:sp modelId="{BFEACB92-97F4-4330-8526-5BAA64B23C5E}">
      <dsp:nvSpPr>
        <dsp:cNvPr id="0" name=""/>
        <dsp:cNvSpPr/>
      </dsp:nvSpPr>
      <dsp:spPr>
        <a:xfrm rot="5400000">
          <a:off x="5642456" y="-3061167"/>
          <a:ext cx="616449" cy="105736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Arial" charset="0"/>
            </a:rPr>
            <a:t>Использование всех преимуществ аккредитивной формы расчетов и возможность избежать предоплаты при расчетах по контрактам</a:t>
          </a:r>
          <a:endParaRPr lang="ru-RU" sz="2000" kern="1200" dirty="0">
            <a:solidFill>
              <a:schemeClr val="accent5">
                <a:lumMod val="50000"/>
              </a:schemeClr>
            </a:solidFill>
            <a:latin typeface="+mn-lt"/>
            <a:ea typeface="+mn-ea"/>
            <a:cs typeface="Arial" charset="0"/>
          </a:endParaRPr>
        </a:p>
      </dsp:txBody>
      <dsp:txXfrm rot="-5400000">
        <a:off x="663869" y="1947513"/>
        <a:ext cx="10543531" cy="556263"/>
      </dsp:txXfrm>
    </dsp:sp>
    <dsp:sp modelId="{CCBB2EB0-6676-45D5-B992-89E62B49F5E5}">
      <dsp:nvSpPr>
        <dsp:cNvPr id="0" name=""/>
        <dsp:cNvSpPr/>
      </dsp:nvSpPr>
      <dsp:spPr>
        <a:xfrm rot="5400000">
          <a:off x="-142257" y="2896222"/>
          <a:ext cx="948384" cy="6638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</a:t>
          </a:r>
          <a:endParaRPr lang="ru-RU" sz="1800" kern="1200" dirty="0"/>
        </a:p>
      </dsp:txBody>
      <dsp:txXfrm rot="-5400000">
        <a:off x="1" y="3085900"/>
        <a:ext cx="663869" cy="284515"/>
      </dsp:txXfrm>
    </dsp:sp>
    <dsp:sp modelId="{F71DEB7B-3A56-44B7-80E3-AE1D05F57873}">
      <dsp:nvSpPr>
        <dsp:cNvPr id="0" name=""/>
        <dsp:cNvSpPr/>
      </dsp:nvSpPr>
      <dsp:spPr>
        <a:xfrm rot="5400000">
          <a:off x="5642456" y="-2224622"/>
          <a:ext cx="616449" cy="105736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Arial" charset="0"/>
            </a:rPr>
            <a:t>Обеспечение и упорядочивание расчетов Банком, контроль за графиком поставок</a:t>
          </a:r>
          <a:endParaRPr lang="ru-RU" sz="2000" kern="1200" dirty="0">
            <a:solidFill>
              <a:schemeClr val="accent5">
                <a:lumMod val="50000"/>
              </a:schemeClr>
            </a:solidFill>
            <a:latin typeface="+mn-lt"/>
            <a:ea typeface="+mn-ea"/>
            <a:cs typeface="Arial" charset="0"/>
          </a:endParaRPr>
        </a:p>
      </dsp:txBody>
      <dsp:txXfrm rot="-5400000">
        <a:off x="663869" y="2784058"/>
        <a:ext cx="10543531" cy="556263"/>
      </dsp:txXfrm>
    </dsp:sp>
    <dsp:sp modelId="{718D8805-9CC9-4BDD-89FC-CCB424FA2745}">
      <dsp:nvSpPr>
        <dsp:cNvPr id="0" name=""/>
        <dsp:cNvSpPr/>
      </dsp:nvSpPr>
      <dsp:spPr>
        <a:xfrm rot="5400000">
          <a:off x="-142257" y="3732767"/>
          <a:ext cx="948384" cy="6638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-5400000">
        <a:off x="1" y="3922445"/>
        <a:ext cx="663869" cy="284515"/>
      </dsp:txXfrm>
    </dsp:sp>
    <dsp:sp modelId="{6A8B056B-4A99-43E1-8AD5-391396B4EDD2}">
      <dsp:nvSpPr>
        <dsp:cNvPr id="0" name=""/>
        <dsp:cNvSpPr/>
      </dsp:nvSpPr>
      <dsp:spPr>
        <a:xfrm rot="5400000">
          <a:off x="5642456" y="-1388077"/>
          <a:ext cx="616449" cy="105736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Arial" charset="0"/>
            </a:rPr>
            <a:t>Снижение валютных и коммерческих рисков при проведении операций с  зарубежными поставщиками</a:t>
          </a:r>
          <a:endParaRPr lang="ru-RU" sz="2000" kern="1200" dirty="0">
            <a:solidFill>
              <a:schemeClr val="accent5">
                <a:lumMod val="50000"/>
              </a:schemeClr>
            </a:solidFill>
            <a:latin typeface="+mn-lt"/>
            <a:ea typeface="+mn-ea"/>
            <a:cs typeface="Arial" charset="0"/>
          </a:endParaRPr>
        </a:p>
      </dsp:txBody>
      <dsp:txXfrm rot="-5400000">
        <a:off x="663869" y="3620603"/>
        <a:ext cx="10543531" cy="5562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468" cy="493941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742" y="0"/>
            <a:ext cx="2918468" cy="493941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r">
              <a:defRPr sz="1200"/>
            </a:lvl1pPr>
          </a:lstStyle>
          <a:p>
            <a:fld id="{1FDDF1DC-407B-40C7-8706-F1B1BF84B275}" type="datetimeFigureOut">
              <a:rPr lang="ru-RU" smtClean="0"/>
              <a:t>21.11.2022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2372"/>
            <a:ext cx="2918468" cy="493941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742" y="9372372"/>
            <a:ext cx="2918468" cy="493941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r">
              <a:defRPr sz="1200"/>
            </a:lvl1pPr>
          </a:lstStyle>
          <a:p>
            <a:fld id="{FA9874C3-E2F9-4B03-8D15-F9A5FF6179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4308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468" cy="493941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742" y="0"/>
            <a:ext cx="2918468" cy="493941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r">
              <a:defRPr sz="1200"/>
            </a:lvl1pPr>
          </a:lstStyle>
          <a:p>
            <a:fld id="{9376BD5F-6710-453F-8398-7B9DBF4D5D2C}" type="datetimeFigureOut">
              <a:rPr lang="ru-RU" smtClean="0"/>
              <a:t>21.11.2022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76" tIns="44888" rIns="89776" bIns="4488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732" y="4748710"/>
            <a:ext cx="5388300" cy="3884314"/>
          </a:xfrm>
          <a:prstGeom prst="rect">
            <a:avLst/>
          </a:prstGeom>
        </p:spPr>
        <p:txBody>
          <a:bodyPr vert="horz" lIns="89776" tIns="44888" rIns="89776" bIns="4488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2372"/>
            <a:ext cx="2918468" cy="493941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742" y="9372372"/>
            <a:ext cx="2918468" cy="493941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r">
              <a:defRPr sz="1200"/>
            </a:lvl1pPr>
          </a:lstStyle>
          <a:p>
            <a:fld id="{80CAF10C-E5F5-41BB-895F-FAFB798EBC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5140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AF10C-E5F5-41BB-895F-FAFB798EBCC6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6611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AF10C-E5F5-41BB-895F-FAFB798EBCC6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6957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AF10C-E5F5-41BB-895F-FAFB798EBCC6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5591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AF10C-E5F5-41BB-895F-FAFB798EBCC6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5802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AF10C-E5F5-41BB-895F-FAFB798EBCC6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4349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AF10C-E5F5-41BB-895F-FAFB798EBCC6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99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AF10C-E5F5-41BB-895F-FAFB798EBCC6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404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AF10C-E5F5-41BB-895F-FAFB798EBCC6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4706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AF10C-E5F5-41BB-895F-FAFB798EBCC6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97732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AF10C-E5F5-41BB-895F-FAFB798EBCC6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30492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AF10C-E5F5-41BB-895F-FAFB798EBCC6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6216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AF10C-E5F5-41BB-895F-FAFB798EBCC6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38325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AF10C-E5F5-41BB-895F-FAFB798EBCC6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67558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AF10C-E5F5-41BB-895F-FAFB798EBCC6}" type="slidenum">
              <a:rPr lang="ru-RU" smtClean="0"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6283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AF10C-E5F5-41BB-895F-FAFB798EBCC6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1121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AF10C-E5F5-41BB-895F-FAFB798EBCC6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8838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AF10C-E5F5-41BB-895F-FAFB798EBCC6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8537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AF10C-E5F5-41BB-895F-FAFB798EBCC6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8443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AF10C-E5F5-41BB-895F-FAFB798EBCC6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4861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AF10C-E5F5-41BB-895F-FAFB798EBCC6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190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AF10C-E5F5-41BB-895F-FAFB798EBCC6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1263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31221-DEDA-4D82-A22C-CB52586D18C4}" type="datetimeFigureOut">
              <a:rPr lang="ru-RU" smtClean="0"/>
              <a:t>21.11.2022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3D322-DEB7-4948-83CF-789CD099750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2342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31221-DEDA-4D82-A22C-CB52586D18C4}" type="datetimeFigureOut">
              <a:rPr lang="ru-RU" smtClean="0"/>
              <a:t>21.11.2022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3D322-DEB7-4948-83CF-789CD099750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871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31221-DEDA-4D82-A22C-CB52586D18C4}" type="datetimeFigureOut">
              <a:rPr lang="ru-RU" smtClean="0"/>
              <a:t>21.11.2022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3D322-DEB7-4948-83CF-789CD099750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5789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31221-DEDA-4D82-A22C-CB52586D18C4}" type="datetimeFigureOut">
              <a:rPr lang="ru-RU" smtClean="0"/>
              <a:t>21.11.2022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3D322-DEB7-4948-83CF-789CD099750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9355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31221-DEDA-4D82-A22C-CB52586D18C4}" type="datetimeFigureOut">
              <a:rPr lang="ru-RU" smtClean="0"/>
              <a:t>21.11.2022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3D322-DEB7-4948-83CF-789CD099750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9358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31221-DEDA-4D82-A22C-CB52586D18C4}" type="datetimeFigureOut">
              <a:rPr lang="ru-RU" smtClean="0"/>
              <a:t>21.11.2022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3D322-DEB7-4948-83CF-789CD099750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08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31221-DEDA-4D82-A22C-CB52586D18C4}" type="datetimeFigureOut">
              <a:rPr lang="ru-RU" smtClean="0"/>
              <a:t>21.11.2022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3D322-DEB7-4948-83CF-789CD099750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6541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31221-DEDA-4D82-A22C-CB52586D18C4}" type="datetimeFigureOut">
              <a:rPr lang="ru-RU" smtClean="0"/>
              <a:t>21.11.2022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3D322-DEB7-4948-83CF-789CD099750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084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31221-DEDA-4D82-A22C-CB52586D18C4}" type="datetimeFigureOut">
              <a:rPr lang="ru-RU" smtClean="0"/>
              <a:t>21.11.2022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3D322-DEB7-4948-83CF-789CD099750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07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31221-DEDA-4D82-A22C-CB52586D18C4}" type="datetimeFigureOut">
              <a:rPr lang="ru-RU" smtClean="0"/>
              <a:t>21.11.2022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3D322-DEB7-4948-83CF-789CD099750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2994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31221-DEDA-4D82-A22C-CB52586D18C4}" type="datetimeFigureOut">
              <a:rPr lang="ru-RU" smtClean="0"/>
              <a:t>21.11.2022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3D322-DEB7-4948-83CF-789CD099750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5993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31221-DEDA-4D82-A22C-CB52586D18C4}" type="datetimeFigureOut">
              <a:rPr lang="ru-RU" smtClean="0"/>
              <a:t>21.11.2022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3D322-DEB7-4948-83CF-789CD099750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491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zkarasartova@bakai.k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1" r="48035" b="21487"/>
          <a:stretch/>
        </p:blipFill>
        <p:spPr>
          <a:xfrm>
            <a:off x="4139241" y="-4266"/>
            <a:ext cx="8052759" cy="68695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5517" y="2899554"/>
            <a:ext cx="9894967" cy="2278792"/>
          </a:xfrm>
        </p:spPr>
        <p:txBody>
          <a:bodyPr>
            <a:normAutofit fontScale="90000"/>
          </a:bodyPr>
          <a:lstStyle/>
          <a:p>
            <a:pPr algn="l"/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Документарные операции</a:t>
            </a:r>
            <a:br>
              <a:rPr lang="ru-RU" sz="5400" b="1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5400" b="1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</a:t>
            </a:r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орговое финансирование</a:t>
            </a:r>
            <a:r>
              <a:rPr lang="ru-RU" sz="5400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5400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5400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endParaRPr lang="ru-RU" sz="5400" b="1" dirty="0">
              <a:solidFill>
                <a:schemeClr val="accent5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069492"/>
            <a:ext cx="6779741" cy="3268319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</a:t>
            </a:r>
            <a:endParaRPr lang="ky-KG" sz="3600" b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endParaRPr lang="ky-KG" sz="3600" b="1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>
              <a:spcBef>
                <a:spcPts val="0"/>
              </a:spcBef>
            </a:pPr>
            <a:endParaRPr lang="ky-KG" sz="1050" b="1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>
              <a:spcBef>
                <a:spcPts val="0"/>
              </a:spcBef>
            </a:pPr>
            <a:endParaRPr lang="ky-KG" sz="1050" b="1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>
              <a:spcBef>
                <a:spcPts val="0"/>
              </a:spcBef>
            </a:pPr>
            <a:endParaRPr lang="ky-KG" sz="1050" b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>
              <a:spcBef>
                <a:spcPts val="0"/>
              </a:spcBef>
            </a:pPr>
            <a:endParaRPr lang="ky-KG" sz="1050" b="1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>
              <a:spcBef>
                <a:spcPts val="0"/>
              </a:spcBef>
            </a:pPr>
            <a:endParaRPr lang="ky-KG" sz="1050" b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>
              <a:spcBef>
                <a:spcPts val="0"/>
              </a:spcBef>
            </a:pPr>
            <a:endParaRPr lang="ky-KG" sz="1050" b="1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spcBef>
                <a:spcPts val="0"/>
              </a:spcBef>
            </a:pPr>
            <a:r>
              <a:rPr lang="ky-KG" sz="1050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ky-KG" sz="1050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Контакт центр: 0312 61 00 61, 6111</a:t>
            </a:r>
            <a:endParaRPr lang="ru-RU" sz="1050" b="1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spcBef>
                <a:spcPts val="0"/>
              </a:spcBef>
            </a:pPr>
            <a:r>
              <a:rPr lang="ru-RU" sz="1050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</a:t>
            </a:r>
            <a:r>
              <a:rPr lang="ky-KG" sz="1000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Лиц. НБКР: №043</a:t>
            </a:r>
            <a:endParaRPr lang="ky-KG" sz="1050" b="1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>
              <a:spcBef>
                <a:spcPts val="0"/>
              </a:spcBef>
            </a:pPr>
            <a:endParaRPr lang="ky-KG" sz="1050" b="1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endParaRPr lang="ky-KG" sz="3600" b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endParaRPr lang="ky-KG" sz="3600" b="1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endParaRPr lang="ru-RU" sz="3600" b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07" y="392688"/>
            <a:ext cx="4000171" cy="82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5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1" r="48035" b="21487"/>
          <a:stretch/>
        </p:blipFill>
        <p:spPr>
          <a:xfrm rot="10800000">
            <a:off x="0" y="-11523"/>
            <a:ext cx="8052759" cy="686952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232367" y="785362"/>
            <a:ext cx="19384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None/>
            </a:pPr>
            <a:endParaRPr lang="en-US" sz="9600" dirty="0">
              <a:solidFill>
                <a:schemeClr val="accent5">
                  <a:lumMod val="75000"/>
                </a:schemeClr>
              </a:solidFill>
              <a:ea typeface="Montserrat"/>
              <a:cs typeface="Calibri" panose="020F050202020403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16399" y="1175382"/>
            <a:ext cx="11441757" cy="1334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chemeClr val="accent5">
                  <a:lumMod val="75000"/>
                </a:schemeClr>
              </a:solidFill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5666" y="261736"/>
            <a:ext cx="11539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2800" b="1" dirty="0" smtClean="0">
                <a:solidFill>
                  <a:schemeClr val="accent5">
                    <a:lumMod val="75000"/>
                  </a:schemeClr>
                </a:solidFill>
                <a:cs typeface="Segoe UI" panose="020B0502040204020203" pitchFamily="34" charset="0"/>
              </a:rPr>
              <a:t>Аккредитивы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04" y="261736"/>
            <a:ext cx="1937726" cy="401045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57200" y="946248"/>
            <a:ext cx="8229600" cy="48722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Способы обеспечения по аккредитиву:</a:t>
            </a:r>
          </a:p>
          <a:p>
            <a:pPr marL="0" indent="0" algn="just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7200" y="1052736"/>
            <a:ext cx="8147248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defTabSz="685800">
              <a:lnSpc>
                <a:spcPct val="80000"/>
              </a:lnSpc>
              <a:spcBef>
                <a:spcPts val="750"/>
              </a:spcBef>
              <a:buNone/>
            </a:pPr>
            <a:endParaRPr lang="ru-RU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</p:txBody>
      </p:sp>
      <p:sp>
        <p:nvSpPr>
          <p:cNvPr id="15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>
              <a:defRPr/>
            </a:pPr>
            <a:fld id="{35E81C4F-A454-4038-A520-B94B2F26369A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729925"/>
              </p:ext>
            </p:extLst>
          </p:nvPr>
        </p:nvGraphicFramePr>
        <p:xfrm>
          <a:off x="539552" y="1366668"/>
          <a:ext cx="11010764" cy="5070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5382">
                  <a:extLst>
                    <a:ext uri="{9D8B030D-6E8A-4147-A177-3AD203B41FA5}">
                      <a16:colId xmlns:a16="http://schemas.microsoft.com/office/drawing/2014/main" val="2113561537"/>
                    </a:ext>
                  </a:extLst>
                </a:gridCol>
                <a:gridCol w="5505382">
                  <a:extLst>
                    <a:ext uri="{9D8B030D-6E8A-4147-A177-3AD203B41FA5}">
                      <a16:colId xmlns:a16="http://schemas.microsoft.com/office/drawing/2014/main" val="1671923703"/>
                    </a:ext>
                  </a:extLst>
                </a:gridCol>
              </a:tblGrid>
              <a:tr h="43240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со стороны клиента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для бенефициара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540822"/>
                  </a:ext>
                </a:extLst>
              </a:tr>
              <a:tr h="2044090"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+mn-cs"/>
                        </a:rPr>
                        <a:t>Покрытый аккредитив </a:t>
                      </a:r>
                      <a:r>
                        <a:rPr lang="ru-RU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+mn-cs"/>
                        </a:rPr>
                        <a:t>обеспеченный денежными средствами Клиента/Заявителя. Сумма аккредитива списывается со счета Клиента/Заявителя и депонируется на специальном счете покрытия на весь срок действия аккредитива. </a:t>
                      </a:r>
                      <a:endParaRPr lang="en-US" sz="18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Подтвержденный аккредитив</a:t>
                      </a:r>
                      <a:r>
                        <a:rPr lang="ru-RU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 содержит обязательство банка, иного чем банк-эмитент (открывающий аккредитив банк), выплатить экспортеру причитающуюся сумму платежа, независимо от того, получит ли он возмещение от банка импортера, открывшего аккредитив. </a:t>
                      </a:r>
                      <a:endParaRPr lang="en-US" sz="18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969627"/>
                  </a:ext>
                </a:extLst>
              </a:tr>
              <a:tr h="2594420">
                <a:tc>
                  <a:txBody>
                    <a:bodyPr/>
                    <a:lstStyle/>
                    <a:p>
                      <a:pPr algn="just" defTabSz="685800">
                        <a:lnSpc>
                          <a:spcPct val="80000"/>
                        </a:lnSpc>
                        <a:spcBef>
                          <a:spcPts val="750"/>
                        </a:spcBef>
                      </a:pPr>
                      <a:r>
                        <a:rPr lang="ru-RU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+mn-cs"/>
                        </a:rPr>
                        <a:t>Непокрытый аккредитив </a:t>
                      </a:r>
                      <a:r>
                        <a:rPr lang="ru-RU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+mn-cs"/>
                        </a:rPr>
                        <a:t>открывается  в счет лимита, установленного на Клиента/Заявителя Банком. </a:t>
                      </a:r>
                      <a:r>
                        <a:rPr lang="ru-RU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+mn-cs"/>
                        </a:rPr>
                        <a:t>Решение по условиям и ставкам лимита принимает Кредитный Комитет Банка.   </a:t>
                      </a:r>
                      <a:endParaRPr lang="en-US" sz="18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+mn-cs"/>
                      </a:endParaRPr>
                    </a:p>
                    <a:p>
                      <a:pPr marL="0" indent="0" algn="just" eaLnBrk="1" hangingPunct="1">
                        <a:lnSpc>
                          <a:spcPct val="80000"/>
                        </a:lnSpc>
                        <a:buNone/>
                      </a:pPr>
                      <a:endParaRPr lang="en-US" sz="18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Неподтвержденный аккредитив</a:t>
                      </a:r>
                      <a:r>
                        <a:rPr lang="ru-RU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 содержит обязательство только банка-эмитента(открывающий аккредитив банк), выплатить экспортеру причитающуюся сумму платежа. В случае неподтвержденного аккредитива, банк экспортера платит только в том случае, если банк импортера (банк-эмитент) перечислит ему соответствующую сумму.</a:t>
                      </a:r>
                      <a:endParaRPr lang="ru-RU" sz="18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266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96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1" r="48035" b="21487"/>
          <a:stretch/>
        </p:blipFill>
        <p:spPr>
          <a:xfrm rot="10800000">
            <a:off x="0" y="-11523"/>
            <a:ext cx="8052759" cy="686952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04" y="261736"/>
            <a:ext cx="1937726" cy="4010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16012" y="793314"/>
            <a:ext cx="114417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chemeClr val="accent5">
                  <a:lumMod val="75000"/>
                </a:schemeClr>
              </a:solidFill>
              <a:latin typeface="+mn-lt"/>
              <a:cs typeface="Segoe UI" panose="020B0502040204020203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42169"/>
              </p:ext>
            </p:extLst>
          </p:nvPr>
        </p:nvGraphicFramePr>
        <p:xfrm>
          <a:off x="457199" y="978569"/>
          <a:ext cx="11300569" cy="5523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6077">
                  <a:extLst>
                    <a:ext uri="{9D8B030D-6E8A-4147-A177-3AD203B41FA5}">
                      <a16:colId xmlns:a16="http://schemas.microsoft.com/office/drawing/2014/main" val="463627321"/>
                    </a:ext>
                  </a:extLst>
                </a:gridCol>
                <a:gridCol w="7924492">
                  <a:extLst>
                    <a:ext uri="{9D8B030D-6E8A-4147-A177-3AD203B41FA5}">
                      <a16:colId xmlns:a16="http://schemas.microsoft.com/office/drawing/2014/main" val="4120949477"/>
                    </a:ext>
                  </a:extLst>
                </a:gridCol>
              </a:tblGrid>
              <a:tr h="53671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+mn-lt"/>
                        </a:rPr>
                        <a:t>ВИДЫ АККРЕДИТИВОВ</a:t>
                      </a:r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+mn-lt"/>
                        </a:rPr>
                        <a:t>ЦЕЛИ АККРЕДИТИВОВ</a:t>
                      </a:r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835214"/>
                  </a:ext>
                </a:extLst>
              </a:tr>
              <a:tr h="2357189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Трансферабельный (переводной) аккредитив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Его особенность состоит в том, что первый бенефициар, в пользу которого открыт аккредитив, может передать аккредитив частично или полностью в пользу одного или несколько других бенефициаров. Этот аккредитив используется когда первый бенефициар является посредником между покупателем и поставщиком. Поэтому получив аккредитив, посредник может перевести его в пользу конечного поставщика/ов и заработать на дисконте при исполнении (оплате) по аккредитиву.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295621"/>
                  </a:ext>
                </a:extLst>
              </a:tr>
              <a:tr h="2629916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Компенсационный аккредитив (бэк-ту-бэк</a:t>
                      </a:r>
                      <a:r>
                        <a:rPr lang="ru-RU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)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В практике при аккредитивных расчетах, когда условиями аккредитива не предусмотрен перевод аккредитива, посредник на базе открытого в его пользу аккредитива может просить свой банк открыть компенсационный аккредитив. Важно знать, что основной и компенсационный аккредитив являются самостоятельными, обособленными друг от друга аккредитивами. Поэтому при открытии такого аккредитива важно учитывать все возможные риски и хеджировать их путем принятия залога или других гарантий возмещения суммы аккредитива.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517186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65666" y="261736"/>
            <a:ext cx="11539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2800" b="1" dirty="0" smtClean="0">
                <a:solidFill>
                  <a:schemeClr val="accent5">
                    <a:lumMod val="75000"/>
                  </a:schemeClr>
                </a:solidFill>
                <a:cs typeface="Segoe UI" panose="020B0502040204020203" pitchFamily="34" charset="0"/>
              </a:rPr>
              <a:t>Аккредитивы</a:t>
            </a:r>
          </a:p>
        </p:txBody>
      </p:sp>
    </p:spTree>
    <p:extLst>
      <p:ext uri="{BB962C8B-B14F-4D97-AF65-F5344CB8AC3E}">
        <p14:creationId xmlns:p14="http://schemas.microsoft.com/office/powerpoint/2010/main" val="31839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1" r="48035" b="21487"/>
          <a:stretch/>
        </p:blipFill>
        <p:spPr>
          <a:xfrm rot="10800000">
            <a:off x="0" y="-11523"/>
            <a:ext cx="8052759" cy="686952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04" y="261736"/>
            <a:ext cx="1937726" cy="4010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16012" y="793314"/>
            <a:ext cx="114417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chemeClr val="accent5">
                  <a:lumMod val="75000"/>
                </a:schemeClr>
              </a:solidFill>
              <a:latin typeface="+mn-lt"/>
              <a:cs typeface="Segoe UI" panose="020B0502040204020203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260770"/>
              </p:ext>
            </p:extLst>
          </p:nvPr>
        </p:nvGraphicFramePr>
        <p:xfrm>
          <a:off x="457199" y="978569"/>
          <a:ext cx="11300569" cy="5523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6077">
                  <a:extLst>
                    <a:ext uri="{9D8B030D-6E8A-4147-A177-3AD203B41FA5}">
                      <a16:colId xmlns:a16="http://schemas.microsoft.com/office/drawing/2014/main" val="463627321"/>
                    </a:ext>
                  </a:extLst>
                </a:gridCol>
                <a:gridCol w="7924492">
                  <a:extLst>
                    <a:ext uri="{9D8B030D-6E8A-4147-A177-3AD203B41FA5}">
                      <a16:colId xmlns:a16="http://schemas.microsoft.com/office/drawing/2014/main" val="4120949477"/>
                    </a:ext>
                  </a:extLst>
                </a:gridCol>
              </a:tblGrid>
              <a:tr h="53671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ВИДЫ АККРЕДИТИВОВ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ЦЕЛИ АККРЕДИТИВОВ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835214"/>
                  </a:ext>
                </a:extLst>
              </a:tr>
              <a:tr h="235718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Револьверный аккредитив (возобновляемый аккредитив)</a:t>
                      </a:r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Покупатель может заказывать товар, который ему нужен в течение определенного времени. Чтобы получить лучшую цену за товар, он может заказать всю партию товара сразу, а поставки товара разбивается на части и поставляются партиями через определенные отрезки времени. При таких поставках товаров, целесообразно выставление револьверного аккредитива, который покрывает каждый раз частичную поставку.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295621"/>
                  </a:ext>
                </a:extLst>
              </a:tr>
              <a:tr h="2629916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Аккредитив с «красной оговоркой»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Это особый вид авансового платежа по аккредитиву. Это дает преимущество поставщику/продавцу получить часть суммы аккредитива в качестве аванса для организации поставки требуемого товара/услуги.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517186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65666" y="261736"/>
            <a:ext cx="11539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2800" b="1" dirty="0" smtClean="0">
                <a:solidFill>
                  <a:schemeClr val="accent5">
                    <a:lumMod val="75000"/>
                  </a:schemeClr>
                </a:solidFill>
                <a:cs typeface="Segoe UI" panose="020B0502040204020203" pitchFamily="34" charset="0"/>
              </a:rPr>
              <a:t>Аккредитивы</a:t>
            </a:r>
          </a:p>
        </p:txBody>
      </p:sp>
    </p:spTree>
    <p:extLst>
      <p:ext uri="{BB962C8B-B14F-4D97-AF65-F5344CB8AC3E}">
        <p14:creationId xmlns:p14="http://schemas.microsoft.com/office/powerpoint/2010/main" val="182761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1" r="48035" b="21487"/>
          <a:stretch/>
        </p:blipFill>
        <p:spPr>
          <a:xfrm rot="10800000">
            <a:off x="0" y="-11523"/>
            <a:ext cx="8052759" cy="686952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04" y="261736"/>
            <a:ext cx="1937726" cy="4010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16012" y="793314"/>
            <a:ext cx="114417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chemeClr val="accent5">
                  <a:lumMod val="75000"/>
                </a:schemeClr>
              </a:solidFill>
              <a:latin typeface="+mn-lt"/>
              <a:cs typeface="Segoe UI" panose="020B0502040204020203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784367"/>
              </p:ext>
            </p:extLst>
          </p:nvPr>
        </p:nvGraphicFramePr>
        <p:xfrm>
          <a:off x="457199" y="978569"/>
          <a:ext cx="11300569" cy="3371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6077">
                  <a:extLst>
                    <a:ext uri="{9D8B030D-6E8A-4147-A177-3AD203B41FA5}">
                      <a16:colId xmlns:a16="http://schemas.microsoft.com/office/drawing/2014/main" val="463627321"/>
                    </a:ext>
                  </a:extLst>
                </a:gridCol>
                <a:gridCol w="7924492">
                  <a:extLst>
                    <a:ext uri="{9D8B030D-6E8A-4147-A177-3AD203B41FA5}">
                      <a16:colId xmlns:a16="http://schemas.microsoft.com/office/drawing/2014/main" val="4120949477"/>
                    </a:ext>
                  </a:extLst>
                </a:gridCol>
              </a:tblGrid>
              <a:tr h="53671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ВИДЫ АККРЕДИТИВОВ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ЦЕЛИ АККРЕДИТИВА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835214"/>
                  </a:ext>
                </a:extLst>
              </a:tr>
              <a:tr h="235718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Резервный аккредитив (</a:t>
                      </a:r>
                      <a:r>
                        <a:rPr lang="en-US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Stand-By L/C, SBLC</a:t>
                      </a:r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) </a:t>
                      </a:r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это особый вид аккредитивов, которая как и банковская гарантия является инструментом обеспечения выполнения обязательств. Бенефициар в чью пользу был выставлен такой аккредитив, в случае неосуществления поставки товара или не оплаты за поставленный товар может обратиться за возмещением в банк, который открыл резервный аккредитив. Резервный аккредитив может регулироваться как Унифицированными правилами и обычаями по аккредитивам (</a:t>
                      </a:r>
                      <a:r>
                        <a:rPr lang="en-US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UCP </a:t>
                      </a:r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600 или последней его версией), так и отдельными  правилами для резервных аккредитивов (</a:t>
                      </a:r>
                      <a:r>
                        <a:rPr lang="en-US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ISP-98)</a:t>
                      </a:r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29562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65666" y="261736"/>
            <a:ext cx="11539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2800" b="1" dirty="0" smtClean="0">
                <a:solidFill>
                  <a:schemeClr val="accent5">
                    <a:lumMod val="75000"/>
                  </a:schemeClr>
                </a:solidFill>
                <a:cs typeface="Segoe UI" panose="020B0502040204020203" pitchFamily="34" charset="0"/>
              </a:rPr>
              <a:t>Аккредитивы</a:t>
            </a:r>
          </a:p>
        </p:txBody>
      </p:sp>
    </p:spTree>
    <p:extLst>
      <p:ext uri="{BB962C8B-B14F-4D97-AF65-F5344CB8AC3E}">
        <p14:creationId xmlns:p14="http://schemas.microsoft.com/office/powerpoint/2010/main" val="283138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1" r="48035" b="21487"/>
          <a:stretch/>
        </p:blipFill>
        <p:spPr>
          <a:xfrm rot="10800000">
            <a:off x="0" y="-11523"/>
            <a:ext cx="8052759" cy="686952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04" y="261736"/>
            <a:ext cx="1937726" cy="4010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16012" y="793314"/>
            <a:ext cx="114417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chemeClr val="accent5">
                  <a:lumMod val="75000"/>
                </a:schemeClr>
              </a:solidFill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5666" y="261736"/>
            <a:ext cx="11539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2800" b="1" dirty="0" smtClean="0">
                <a:solidFill>
                  <a:schemeClr val="accent5">
                    <a:lumMod val="75000"/>
                  </a:schemeClr>
                </a:solidFill>
                <a:cs typeface="Segoe UI" panose="020B0502040204020203" pitchFamily="34" charset="0"/>
              </a:rPr>
              <a:t>Аккредитивы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2843808" y="1241964"/>
            <a:ext cx="8770676" cy="510290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ru-RU" sz="2000" dirty="0" smtClean="0">
                <a:solidFill>
                  <a:srgbClr val="003399"/>
                </a:solidFill>
              </a:rPr>
              <a:t>покупатель </a:t>
            </a:r>
            <a:r>
              <a:rPr lang="ru-RU" sz="2000" dirty="0">
                <a:solidFill>
                  <a:srgbClr val="003399"/>
                </a:solidFill>
              </a:rPr>
              <a:t>и продавец не знают друг друга в достаточной степени – контрагент неизвестен, опыт партнерства недолгий и доверие низкое; </a:t>
            </a:r>
          </a:p>
          <a:p>
            <a:pPr algn="just">
              <a:lnSpc>
                <a:spcPct val="80000"/>
              </a:lnSpc>
            </a:pPr>
            <a:r>
              <a:rPr lang="ru-RU" sz="2000" dirty="0">
                <a:solidFill>
                  <a:srgbClr val="003399"/>
                </a:solidFill>
              </a:rPr>
              <a:t>один или оба партнера находятся в государстве (регионе), характеризуемом экономической или политической нестабильностью; </a:t>
            </a:r>
          </a:p>
          <a:p>
            <a:pPr algn="just">
              <a:lnSpc>
                <a:spcPct val="80000"/>
              </a:lnSpc>
            </a:pPr>
            <a:r>
              <a:rPr lang="ru-RU" sz="2000" dirty="0">
                <a:solidFill>
                  <a:srgbClr val="003399"/>
                </a:solidFill>
              </a:rPr>
              <a:t>правовые акты того или иного государства требуют использования аккредитива; </a:t>
            </a:r>
          </a:p>
          <a:p>
            <a:pPr algn="just">
              <a:lnSpc>
                <a:spcPct val="80000"/>
              </a:lnSpc>
            </a:pPr>
            <a:r>
              <a:rPr lang="ru-RU" sz="2000" dirty="0">
                <a:solidFill>
                  <a:srgbClr val="003399"/>
                </a:solidFill>
              </a:rPr>
              <a:t>производится купля-продажа по особому заказу или очень специфического товара; </a:t>
            </a:r>
          </a:p>
          <a:p>
            <a:pPr algn="just">
              <a:lnSpc>
                <a:spcPct val="80000"/>
              </a:lnSpc>
            </a:pPr>
            <a:r>
              <a:rPr lang="ru-RU" sz="2000" dirty="0">
                <a:solidFill>
                  <a:srgbClr val="003399"/>
                </a:solidFill>
              </a:rPr>
              <a:t>производится купля-продажа товара, с нестабильной цене; </a:t>
            </a:r>
          </a:p>
          <a:p>
            <a:pPr algn="just">
              <a:lnSpc>
                <a:spcPct val="80000"/>
              </a:lnSpc>
            </a:pPr>
            <a:r>
              <a:rPr lang="ru-RU" sz="2000" dirty="0">
                <a:solidFill>
                  <a:srgbClr val="003399"/>
                </a:solidFill>
              </a:rPr>
              <a:t>ввиду отсутствия собственных средств, покупатель либо посредник может совершить сделку только с использованием аккредитива; </a:t>
            </a:r>
          </a:p>
          <a:p>
            <a:pPr algn="just">
              <a:lnSpc>
                <a:spcPct val="80000"/>
              </a:lnSpc>
            </a:pPr>
            <a:r>
              <a:rPr lang="ru-RU" sz="2000" dirty="0">
                <a:solidFill>
                  <a:srgbClr val="003399"/>
                </a:solidFill>
              </a:rPr>
              <a:t>в случае сделок с отсроченным платежом, аккредитив подходит для уменьшения риска неплатежа, а также, при желании, для более быстрого получения денег.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144379" y="2406316"/>
            <a:ext cx="2699429" cy="240264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lnSpc>
                <a:spcPct val="80000"/>
              </a:lnSpc>
              <a:buNone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Аккредитив выгодно использовать если:</a:t>
            </a:r>
          </a:p>
        </p:txBody>
      </p:sp>
    </p:spTree>
    <p:extLst>
      <p:ext uri="{BB962C8B-B14F-4D97-AF65-F5344CB8AC3E}">
        <p14:creationId xmlns:p14="http://schemas.microsoft.com/office/powerpoint/2010/main" val="182079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1" r="48035" b="21487"/>
          <a:stretch/>
        </p:blipFill>
        <p:spPr>
          <a:xfrm>
            <a:off x="4192616" y="-18780"/>
            <a:ext cx="8052759" cy="686952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04" y="261736"/>
            <a:ext cx="1937726" cy="4010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16012" y="793314"/>
            <a:ext cx="114417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chemeClr val="accent5">
                  <a:lumMod val="75000"/>
                </a:schemeClr>
              </a:solidFill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5666" y="261736"/>
            <a:ext cx="11539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2800" b="1" dirty="0" smtClean="0">
                <a:solidFill>
                  <a:schemeClr val="accent5">
                    <a:lumMod val="75000"/>
                  </a:schemeClr>
                </a:solidFill>
                <a:cs typeface="Segoe UI" panose="020B0502040204020203" pitchFamily="34" charset="0"/>
              </a:rPr>
              <a:t>Гарантии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673768" y="1074821"/>
            <a:ext cx="10940716" cy="563077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>
              <a:spcBef>
                <a:spcPct val="0"/>
              </a:spcBef>
              <a:buNone/>
            </a:pPr>
            <a:r>
              <a:rPr lang="ru-RU" sz="2000" b="1" dirty="0">
                <a:solidFill>
                  <a:srgbClr val="003399"/>
                </a:solidFill>
              </a:rPr>
              <a:t>Банковская гарантия </a:t>
            </a:r>
            <a:r>
              <a:rPr lang="ru-RU" sz="2000" dirty="0">
                <a:solidFill>
                  <a:srgbClr val="003399"/>
                </a:solidFill>
              </a:rPr>
              <a:t>- способ обеспечения выполнения обязательств, в соответствии с которым Банк-гарант принимает на себя денежное обязательство перед Бенефициаром оплатить средства за Принципала (Клиента) в случае невыполнения последним своих обязательств в полном объеме или их части по предъявлении Бенефициаром требования и соблюдения всех предусмотренных гарантией условий.</a:t>
            </a:r>
            <a:endParaRPr lang="en-US" sz="2000" dirty="0">
              <a:solidFill>
                <a:srgbClr val="003399"/>
              </a:solidFill>
            </a:endParaRPr>
          </a:p>
          <a:p>
            <a:pPr algn="just">
              <a:spcBef>
                <a:spcPct val="0"/>
              </a:spcBef>
              <a:buNone/>
            </a:pPr>
            <a:endParaRPr lang="en-US" sz="2000" dirty="0">
              <a:solidFill>
                <a:srgbClr val="003399"/>
              </a:solidFill>
            </a:endParaRPr>
          </a:p>
          <a:p>
            <a:pPr algn="just">
              <a:spcBef>
                <a:spcPct val="0"/>
              </a:spcBef>
              <a:buNone/>
            </a:pPr>
            <a:r>
              <a:rPr lang="en-US" sz="2000" dirty="0">
                <a:solidFill>
                  <a:srgbClr val="003399"/>
                </a:solidFill>
              </a:rPr>
              <a:t>	</a:t>
            </a:r>
            <a:r>
              <a:rPr lang="ru-RU" sz="2000" b="1" i="1" dirty="0">
                <a:solidFill>
                  <a:srgbClr val="003399"/>
                </a:solidFill>
              </a:rPr>
              <a:t>Функция: средство безопасности; средство возмещения за не  выполненные обязательства со стороны заявителя/исполнителя.</a:t>
            </a:r>
          </a:p>
          <a:p>
            <a:pPr algn="just">
              <a:buNone/>
            </a:pPr>
            <a:r>
              <a:rPr lang="ru-RU" sz="2000" dirty="0">
                <a:solidFill>
                  <a:srgbClr val="003399"/>
                </a:solidFill>
              </a:rPr>
              <a:t>	Перед гарантией стоит задача достижения баланса интересов трех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ru-RU" sz="2000" dirty="0">
                <a:solidFill>
                  <a:srgbClr val="003399"/>
                </a:solidFill>
              </a:rPr>
              <a:t>сторон, а также задача определения прав и обязанностей сторон,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ru-RU" sz="2000" dirty="0">
                <a:solidFill>
                  <a:srgbClr val="003399"/>
                </a:solidFill>
              </a:rPr>
              <a:t>чтобы избежать возникновения споров в будущем.</a:t>
            </a:r>
          </a:p>
          <a:p>
            <a:pPr algn="just">
              <a:buNone/>
            </a:pPr>
            <a:r>
              <a:rPr lang="ru-RU" sz="2000" dirty="0">
                <a:solidFill>
                  <a:srgbClr val="003399"/>
                </a:solidFill>
              </a:rPr>
              <a:t>	</a:t>
            </a:r>
            <a:r>
              <a:rPr lang="ru-RU" sz="2000" b="1" dirty="0">
                <a:solidFill>
                  <a:srgbClr val="003399"/>
                </a:solidFill>
              </a:rPr>
              <a:t>Особенности гарантии:</a:t>
            </a:r>
          </a:p>
          <a:p>
            <a:pPr algn="just">
              <a:buFontTx/>
              <a:buChar char="-"/>
            </a:pPr>
            <a:r>
              <a:rPr lang="ru-RU" sz="2000" dirty="0">
                <a:solidFill>
                  <a:srgbClr val="003399"/>
                </a:solidFill>
              </a:rPr>
              <a:t>Гарантия универсальный и надежный инструмент для обеспечения договорных обязательств партнеров по бизнесу;</a:t>
            </a:r>
          </a:p>
          <a:p>
            <a:pPr algn="just">
              <a:buFontTx/>
              <a:buChar char="-"/>
            </a:pPr>
            <a:r>
              <a:rPr lang="ru-RU" sz="2000" dirty="0">
                <a:solidFill>
                  <a:srgbClr val="003399"/>
                </a:solidFill>
              </a:rPr>
              <a:t>Гарантия это обеспечение обязательств, а не средство платежа;</a:t>
            </a:r>
          </a:p>
          <a:p>
            <a:pPr algn="just">
              <a:buFontTx/>
              <a:buChar char="-"/>
            </a:pPr>
            <a:r>
              <a:rPr lang="ru-RU" sz="2000" dirty="0">
                <a:solidFill>
                  <a:srgbClr val="003399"/>
                </a:solidFill>
              </a:rPr>
              <a:t>Гарантия – это самостоятельное обязательство банка, которое не зависит от договорных условий партнеров по бизнесу. </a:t>
            </a:r>
          </a:p>
          <a:p>
            <a:pPr algn="just">
              <a:lnSpc>
                <a:spcPct val="80000"/>
              </a:lnSpc>
            </a:pPr>
            <a:endParaRPr lang="ru-RU" sz="20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63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1" r="48035" b="21487"/>
          <a:stretch/>
        </p:blipFill>
        <p:spPr>
          <a:xfrm>
            <a:off x="4192616" y="-18780"/>
            <a:ext cx="8052759" cy="686952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04" y="261736"/>
            <a:ext cx="1937726" cy="4010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16012" y="793314"/>
            <a:ext cx="114417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chemeClr val="accent5">
                  <a:lumMod val="75000"/>
                </a:schemeClr>
              </a:solidFill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5666" y="261736"/>
            <a:ext cx="11539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2800" b="1" dirty="0" smtClean="0">
                <a:solidFill>
                  <a:schemeClr val="accent5">
                    <a:lumMod val="75000"/>
                  </a:schemeClr>
                </a:solidFill>
                <a:cs typeface="Segoe UI" panose="020B0502040204020203" pitchFamily="34" charset="0"/>
              </a:rPr>
              <a:t>Гарантии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673768" y="1083059"/>
            <a:ext cx="10940716" cy="563077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b="1" dirty="0" smtClean="0">
                <a:solidFill>
                  <a:srgbClr val="003399"/>
                </a:solidFill>
              </a:rPr>
              <a:t>Последовательность </a:t>
            </a:r>
            <a:r>
              <a:rPr lang="ru-RU" sz="2000" b="1" dirty="0">
                <a:solidFill>
                  <a:srgbClr val="003399"/>
                </a:solidFill>
              </a:rPr>
              <a:t>выпуска гарантии: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800" b="1" dirty="0">
              <a:solidFill>
                <a:srgbClr val="003399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>
                <a:solidFill>
                  <a:srgbClr val="003399"/>
                </a:solidFill>
              </a:rPr>
              <a:t>1</a:t>
            </a:r>
            <a:r>
              <a:rPr lang="ru-RU" sz="2000" b="1" dirty="0">
                <a:solidFill>
                  <a:srgbClr val="003399"/>
                </a:solidFill>
              </a:rPr>
              <a:t>. </a:t>
            </a:r>
            <a:r>
              <a:rPr lang="ru-RU" sz="2000" dirty="0">
                <a:solidFill>
                  <a:srgbClr val="003399"/>
                </a:solidFill>
              </a:rPr>
              <a:t>Заключение контракта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ru-RU" sz="2000" dirty="0">
                <a:solidFill>
                  <a:srgbClr val="003399"/>
                </a:solidFill>
              </a:rPr>
              <a:t>между покупателем/импортером/заказчиком и продавцом/экспортером/бенефициаром.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>
                <a:solidFill>
                  <a:srgbClr val="003399"/>
                </a:solidFill>
              </a:rPr>
              <a:t>2. Заявление покупателя на получение банковской гарантии.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>
                <a:solidFill>
                  <a:srgbClr val="003399"/>
                </a:solidFill>
              </a:rPr>
              <a:t>3. Выдача банковской гарантии и ее направление в авизующий банк (обычно находится в стране продавца) с просьбой авизовать (передать) данную гарантию продавцу/бенефициару.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>
                <a:solidFill>
                  <a:srgbClr val="003399"/>
                </a:solidFill>
              </a:rPr>
              <a:t>4. Официальное извещение бенефициара (авизо) о выдаче в его пользу банковской гарантии.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>
                <a:solidFill>
                  <a:srgbClr val="003399"/>
                </a:solidFill>
              </a:rPr>
              <a:t>5. Бенефициар осуществляет доставку товара покупателю/выполнение услуги.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>
                <a:solidFill>
                  <a:srgbClr val="003399"/>
                </a:solidFill>
              </a:rPr>
              <a:t>6. Оплата покупателем полученного товара/выполненной услуги.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>
                <a:solidFill>
                  <a:srgbClr val="003399"/>
                </a:solidFill>
              </a:rPr>
              <a:t>7. В случае неоплаты покупателем товара/услуги банк-гарант либо подтверждающий банк перечисляет гарантийную сумму бенефициару.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>
                <a:solidFill>
                  <a:srgbClr val="003399"/>
                </a:solidFill>
              </a:rPr>
              <a:t>8. Возмещение покупателем банку-гаранту суммы, перечисленной по гарантийному обязательству.</a:t>
            </a:r>
          </a:p>
          <a:p>
            <a:pPr algn="just">
              <a:lnSpc>
                <a:spcPct val="80000"/>
              </a:lnSpc>
            </a:pPr>
            <a:endParaRPr lang="ru-RU" sz="20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1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1" r="48035" b="21487"/>
          <a:stretch/>
        </p:blipFill>
        <p:spPr>
          <a:xfrm>
            <a:off x="4192616" y="-18780"/>
            <a:ext cx="8052759" cy="686952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04" y="261736"/>
            <a:ext cx="1937726" cy="4010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16012" y="793314"/>
            <a:ext cx="114417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chemeClr val="accent5">
                  <a:lumMod val="75000"/>
                </a:schemeClr>
              </a:solidFill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5666" y="261736"/>
            <a:ext cx="11539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2800" b="1" dirty="0" smtClean="0">
                <a:solidFill>
                  <a:schemeClr val="accent5">
                    <a:lumMod val="75000"/>
                  </a:schemeClr>
                </a:solidFill>
                <a:cs typeface="Segoe UI" panose="020B0502040204020203" pitchFamily="34" charset="0"/>
              </a:rPr>
              <a:t>Гарантии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673768" y="1074821"/>
            <a:ext cx="10940716" cy="563077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b="1" dirty="0">
                <a:solidFill>
                  <a:srgbClr val="003399"/>
                </a:solidFill>
              </a:rPr>
              <a:t>Последовательность выпуска прямой гарантии против контр-гарантии: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800" b="1" dirty="0">
              <a:solidFill>
                <a:srgbClr val="003399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ru-RU" sz="2000" dirty="0">
                <a:solidFill>
                  <a:srgbClr val="003399"/>
                </a:solidFill>
              </a:rPr>
              <a:t>1</a:t>
            </a:r>
            <a:r>
              <a:rPr lang="ru-RU" sz="2000" b="1" dirty="0">
                <a:solidFill>
                  <a:srgbClr val="003399"/>
                </a:solidFill>
              </a:rPr>
              <a:t>. </a:t>
            </a:r>
            <a:r>
              <a:rPr lang="ru-RU" sz="2000" dirty="0">
                <a:solidFill>
                  <a:srgbClr val="003399"/>
                </a:solidFill>
              </a:rPr>
              <a:t>Заключение контракта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ru-RU" sz="2000" dirty="0">
                <a:solidFill>
                  <a:srgbClr val="003399"/>
                </a:solidFill>
              </a:rPr>
              <a:t>между покупателем/импортером/заказчиком и продавцом/экспортером/бенефициаром.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>
                <a:solidFill>
                  <a:srgbClr val="003399"/>
                </a:solidFill>
              </a:rPr>
              <a:t>2. Покупатель обращается в свой банк с просьбой выпустить контр-гарантию в пользу своего партнера (бенефициара) из другой страны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>
                <a:solidFill>
                  <a:srgbClr val="003399"/>
                </a:solidFill>
              </a:rPr>
              <a:t>3. Банк контр-гарант выпускает гарантию и направляет его в банк в стране бенефициара с просьбой выпустить свою прямую гарантию против их контр-гарантии.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>
                <a:solidFill>
                  <a:srgbClr val="003399"/>
                </a:solidFill>
              </a:rPr>
              <a:t>4. Банк в стране бенефициара выпускает свою прямую гарантию в его пользу.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>
                <a:solidFill>
                  <a:srgbClr val="003399"/>
                </a:solidFill>
              </a:rPr>
              <a:t>5. Бенефициар осуществляет доставку товара покупателю/выполнение услуги.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>
                <a:solidFill>
                  <a:srgbClr val="003399"/>
                </a:solidFill>
              </a:rPr>
              <a:t>6. Оплата покупателем полученного товара/выполненной услуги.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>
                <a:solidFill>
                  <a:srgbClr val="003399"/>
                </a:solidFill>
              </a:rPr>
              <a:t>7. В случае неоплаты покупателем товара/услуги банк-гарант перечисляет гарантийную сумму бенефициару по его требованию.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>
                <a:solidFill>
                  <a:srgbClr val="003399"/>
                </a:solidFill>
              </a:rPr>
              <a:t>8. Возмещение банком контр-гарантом банку-гаранту суммы, перечисленной по гарантийному обязательству.</a:t>
            </a:r>
          </a:p>
          <a:p>
            <a:pPr algn="just">
              <a:lnSpc>
                <a:spcPct val="80000"/>
              </a:lnSpc>
            </a:pPr>
            <a:endParaRPr lang="ru-RU" sz="20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61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1" r="48035" b="21487"/>
          <a:stretch/>
        </p:blipFill>
        <p:spPr>
          <a:xfrm>
            <a:off x="4139241" y="-11523"/>
            <a:ext cx="8052759" cy="6869523"/>
          </a:xfrm>
          <a:prstGeom prst="rect">
            <a:avLst/>
          </a:prstGeom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263692" y="711567"/>
            <a:ext cx="11986054" cy="1870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ru-RU" sz="2800" b="1" dirty="0">
              <a:solidFill>
                <a:schemeClr val="accent5">
                  <a:lumMod val="75000"/>
                </a:schemeClr>
              </a:solidFill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5666" y="261736"/>
            <a:ext cx="11539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2800" b="1" dirty="0" smtClean="0">
                <a:solidFill>
                  <a:schemeClr val="accent5">
                    <a:lumMod val="75000"/>
                  </a:schemeClr>
                </a:solidFill>
                <a:cs typeface="Segoe UI" panose="020B0502040204020203" pitchFamily="34" charset="0"/>
              </a:rPr>
              <a:t>Гарантии</a:t>
            </a:r>
          </a:p>
        </p:txBody>
      </p:sp>
      <p:graphicFrame>
        <p:nvGraphicFramePr>
          <p:cNvPr id="30" name="Объект 2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7943680"/>
              </p:ext>
            </p:extLst>
          </p:nvPr>
        </p:nvGraphicFramePr>
        <p:xfrm>
          <a:off x="313182" y="1052735"/>
          <a:ext cx="11397554" cy="5426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8777">
                  <a:extLst>
                    <a:ext uri="{9D8B030D-6E8A-4147-A177-3AD203B41FA5}">
                      <a16:colId xmlns:a16="http://schemas.microsoft.com/office/drawing/2014/main" val="3025154025"/>
                    </a:ext>
                  </a:extLst>
                </a:gridCol>
                <a:gridCol w="5698777">
                  <a:extLst>
                    <a:ext uri="{9D8B030D-6E8A-4147-A177-3AD203B41FA5}">
                      <a16:colId xmlns:a16="http://schemas.microsoft.com/office/drawing/2014/main" val="4140543475"/>
                    </a:ext>
                  </a:extLst>
                </a:gridCol>
              </a:tblGrid>
              <a:tr h="5426851">
                <a:tc>
                  <a:txBody>
                    <a:bodyPr/>
                    <a:lstStyle/>
                    <a:p>
                      <a:pPr algn="ctr"/>
                      <a:r>
                        <a:rPr lang="ru-RU" sz="2300" b="1" kern="1200" dirty="0" smtClean="0">
                          <a:solidFill>
                            <a:srgbClr val="003399"/>
                          </a:solidFill>
                          <a:latin typeface="OfficinaSansCTT" pitchFamily="2" charset="0"/>
                          <a:ea typeface="+mn-ea"/>
                          <a:cs typeface="+mn-cs"/>
                        </a:rPr>
                        <a:t>Прямая гарантия</a:t>
                      </a:r>
                      <a:endParaRPr lang="ru-RU" sz="2300" b="1" kern="1200" dirty="0">
                        <a:solidFill>
                          <a:srgbClr val="003399"/>
                        </a:solidFill>
                        <a:latin typeface="OfficinaSansCTT" pitchFamily="2" charset="0"/>
                        <a:ea typeface="+mn-ea"/>
                        <a:cs typeface="+mn-cs"/>
                      </a:endParaRPr>
                    </a:p>
                  </a:txBody>
                  <a:tcPr marL="107119" marR="107119" marT="53559" marB="535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kern="1200" dirty="0" smtClean="0">
                          <a:solidFill>
                            <a:srgbClr val="003399"/>
                          </a:solidFill>
                          <a:latin typeface="OfficinaSansCTT" pitchFamily="2" charset="0"/>
                          <a:ea typeface="+mn-ea"/>
                          <a:cs typeface="+mn-cs"/>
                        </a:rPr>
                        <a:t>Контр-гарантия (косвенная гарантия)</a:t>
                      </a:r>
                      <a:endParaRPr lang="ru-RU" sz="2300" b="1" kern="1200" dirty="0">
                        <a:solidFill>
                          <a:srgbClr val="003399"/>
                        </a:solidFill>
                        <a:latin typeface="OfficinaSansCTT" pitchFamily="2" charset="0"/>
                        <a:ea typeface="+mn-ea"/>
                        <a:cs typeface="+mn-cs"/>
                      </a:endParaRPr>
                    </a:p>
                  </a:txBody>
                  <a:tcPr marL="107119" marR="107119" marT="53559" marB="5355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297180"/>
                  </a:ext>
                </a:extLst>
              </a:tr>
            </a:tbl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385193" y="1916832"/>
            <a:ext cx="1699211" cy="11809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Покупатель /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Заказчик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611289" y="1887993"/>
            <a:ext cx="1687095" cy="11809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Бенефициар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85191" y="4914971"/>
            <a:ext cx="1699213" cy="12091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Банк-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Гарант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flipV="1">
            <a:off x="2051720" y="3186751"/>
            <a:ext cx="1988735" cy="1898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31" idx="2"/>
            <a:endCxn id="34" idx="0"/>
          </p:cNvCxnSpPr>
          <p:nvPr/>
        </p:nvCxnSpPr>
        <p:spPr>
          <a:xfrm flipH="1">
            <a:off x="1234798" y="3097798"/>
            <a:ext cx="1" cy="1817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683568" y="3905603"/>
            <a:ext cx="1349676" cy="4935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2.Заявление на гарантию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510534" y="3962562"/>
            <a:ext cx="1518385" cy="3795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3.Гарантия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534867" y="1916831"/>
            <a:ext cx="1813626" cy="11809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Покупатель </a:t>
            </a:r>
            <a:r>
              <a:rPr lang="ru-RU" dirty="0">
                <a:solidFill>
                  <a:schemeClr val="tx1"/>
                </a:solidFill>
              </a:rPr>
              <a:t>/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Заказчик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9408802" y="1916831"/>
            <a:ext cx="1825744" cy="10966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Бенефициар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462859" y="4907768"/>
            <a:ext cx="1349675" cy="11532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Банк-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Гарант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9501337" y="4936235"/>
            <a:ext cx="1640674" cy="11247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Банк Бенефициара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 flipH="1">
            <a:off x="7168799" y="3068960"/>
            <a:ext cx="14140" cy="1838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7862024" y="5464053"/>
            <a:ext cx="1563542" cy="20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 flipV="1">
            <a:off x="10321674" y="3094435"/>
            <a:ext cx="1" cy="1813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7840099" y="5034920"/>
            <a:ext cx="1638858" cy="2952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3.Контр-гарантия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9622513" y="4210903"/>
            <a:ext cx="1431881" cy="3374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4.Прямая гарантия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513744" y="4242037"/>
            <a:ext cx="1324249" cy="3374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2.Заявление </a:t>
            </a:r>
            <a:r>
              <a:rPr lang="ru-RU" sz="1200" dirty="0">
                <a:solidFill>
                  <a:schemeClr val="tx1"/>
                </a:solidFill>
              </a:rPr>
              <a:t>на гарантию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7846128" y="3526007"/>
            <a:ext cx="2060632" cy="3795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1.Контракт/конкурсное </a:t>
            </a:r>
            <a:r>
              <a:rPr lang="ru-RU" sz="1200" dirty="0">
                <a:solidFill>
                  <a:schemeClr val="tx1"/>
                </a:solidFill>
              </a:rPr>
              <a:t>предложение</a:t>
            </a:r>
          </a:p>
        </p:txBody>
      </p:sp>
      <p:cxnSp>
        <p:nvCxnSpPr>
          <p:cNvPr id="50" name="Прямая со стрелкой 49"/>
          <p:cNvCxnSpPr/>
          <p:nvPr/>
        </p:nvCxnSpPr>
        <p:spPr>
          <a:xfrm>
            <a:off x="2084404" y="2506747"/>
            <a:ext cx="1526885" cy="1202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8370316" y="2456334"/>
            <a:ext cx="1012257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1470710" y="3161729"/>
            <a:ext cx="2024514" cy="4221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1.Контракт/конкурсное предложение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33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1" r="48035" b="21487"/>
          <a:stretch/>
        </p:blipFill>
        <p:spPr>
          <a:xfrm rot="10800000">
            <a:off x="0" y="-11523"/>
            <a:ext cx="8052759" cy="686952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232367" y="785362"/>
            <a:ext cx="19384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None/>
            </a:pPr>
            <a:endParaRPr lang="en-US" sz="9600" dirty="0">
              <a:solidFill>
                <a:schemeClr val="accent5">
                  <a:lumMod val="75000"/>
                </a:schemeClr>
              </a:solidFill>
              <a:ea typeface="Montserrat"/>
              <a:cs typeface="Calibri" panose="020F050202020403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16399" y="1175382"/>
            <a:ext cx="11441757" cy="1334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chemeClr val="accent5">
                  <a:lumMod val="75000"/>
                </a:schemeClr>
              </a:solidFill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5666" y="261736"/>
            <a:ext cx="11539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2800" b="1" dirty="0" smtClean="0">
                <a:solidFill>
                  <a:schemeClr val="accent5">
                    <a:lumMod val="75000"/>
                  </a:schemeClr>
                </a:solidFill>
                <a:cs typeface="Segoe UI" panose="020B0502040204020203" pitchFamily="34" charset="0"/>
              </a:rPr>
              <a:t>Гарантии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04" y="261736"/>
            <a:ext cx="1937726" cy="40104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57200" y="1052736"/>
            <a:ext cx="8147248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defTabSz="685800">
              <a:lnSpc>
                <a:spcPct val="80000"/>
              </a:lnSpc>
              <a:spcBef>
                <a:spcPts val="750"/>
              </a:spcBef>
              <a:buNone/>
            </a:pPr>
            <a:endParaRPr lang="ru-RU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</p:txBody>
      </p:sp>
      <p:sp>
        <p:nvSpPr>
          <p:cNvPr id="15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>
              <a:defRPr/>
            </a:pPr>
            <a:fld id="{35E81C4F-A454-4038-A520-B94B2F26369A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820763"/>
              </p:ext>
            </p:extLst>
          </p:nvPr>
        </p:nvGraphicFramePr>
        <p:xfrm>
          <a:off x="539552" y="1052736"/>
          <a:ext cx="11010764" cy="5658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5382">
                  <a:extLst>
                    <a:ext uri="{9D8B030D-6E8A-4147-A177-3AD203B41FA5}">
                      <a16:colId xmlns:a16="http://schemas.microsoft.com/office/drawing/2014/main" val="2113561537"/>
                    </a:ext>
                  </a:extLst>
                </a:gridCol>
                <a:gridCol w="5505382">
                  <a:extLst>
                    <a:ext uri="{9D8B030D-6E8A-4147-A177-3AD203B41FA5}">
                      <a16:colId xmlns:a16="http://schemas.microsoft.com/office/drawing/2014/main" val="1671923703"/>
                    </a:ext>
                  </a:extLst>
                </a:gridCol>
              </a:tblGrid>
              <a:tr h="38776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ВИДЫ ГАРАНТИЙ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ЦЕЛЬ ГАРАНТИИ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540822"/>
                  </a:ext>
                </a:extLst>
              </a:tr>
              <a:tr h="2640432"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OfficinaSansCTT" pitchFamily="2" charset="0"/>
                        </a:rPr>
                        <a:t>Тендерная гарантия</a:t>
                      </a:r>
                      <a:r>
                        <a:rPr lang="ru-RU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OfficinaSansCTT" pitchFamily="2" charset="0"/>
                        </a:rPr>
                        <a:t> - гарантия обеспечения выполнения участником тендера тендерных обязательств перед заказчиком.</a:t>
                      </a:r>
                      <a:endParaRPr lang="ru-RU" sz="18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OfficinaSansCT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OfficinaSansCTT" pitchFamily="2" charset="0"/>
                        </a:rPr>
                        <a:t>данная гарантия требуется при проведении открытых тендеров (конкурсов) и обеспечивает выплату гарантированной денежной суммы в случаях:</a:t>
                      </a:r>
                    </a:p>
                    <a:p>
                      <a:pPr algn="just" eaLnBrk="1" hangingPunct="1">
                        <a:lnSpc>
                          <a:spcPct val="80000"/>
                        </a:lnSpc>
                      </a:pPr>
                      <a:r>
                        <a:rPr lang="ru-RU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OfficinaSansCTT" pitchFamily="2" charset="0"/>
                        </a:rPr>
                        <a:t>- отзыва участником тендера своего конкурсного предложения до истечения срока рассмотрения конкурсных заявок; </a:t>
                      </a:r>
                    </a:p>
                    <a:p>
                      <a:pPr algn="just" eaLnBrk="1" hangingPunct="1">
                        <a:lnSpc>
                          <a:spcPct val="80000"/>
                        </a:lnSpc>
                      </a:pPr>
                      <a:r>
                        <a:rPr lang="ru-RU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OfficinaSansCTT" pitchFamily="2" charset="0"/>
                        </a:rPr>
                        <a:t>- отказа победителя тендера подписать контракт с заказчиком или </a:t>
                      </a:r>
                      <a:r>
                        <a:rPr lang="ru-RU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подрядчиком</a:t>
                      </a:r>
                      <a:r>
                        <a:rPr lang="ru-RU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OfficinaSansCTT" pitchFamily="2" charset="0"/>
                        </a:rPr>
                        <a:t> о поставке товаров, услуг; </a:t>
                      </a:r>
                    </a:p>
                    <a:p>
                      <a:pPr algn="just" eaLnBrk="1" hangingPunct="1">
                        <a:lnSpc>
                          <a:spcPct val="80000"/>
                        </a:lnSpc>
                      </a:pPr>
                      <a:r>
                        <a:rPr lang="ru-RU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OfficinaSansCTT" pitchFamily="2" charset="0"/>
                        </a:rPr>
                        <a:t>- невыполнение участником тендера иных обязательств, предусмотренных конкурсной (аукционной / тендерной) документацией.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969627"/>
                  </a:ext>
                </a:extLst>
              </a:tr>
              <a:tr h="2326608"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OfficinaSansCTT" pitchFamily="2" charset="0"/>
                        </a:rPr>
                        <a:t>Гарантия авансового платежа </a:t>
                      </a:r>
                      <a:r>
                        <a:rPr lang="ru-RU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OfficinaSansCTT" pitchFamily="2" charset="0"/>
                        </a:rPr>
                        <a:t>- гарантия возврата ранее полученного авансового платежа поставщиком/исполнителем в случае невыполнения своих обязательств по договору или использование аванса на иные цели чем оговорено в контракте.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OfficinaSansCTT" pitchFamily="2" charset="0"/>
                        </a:rPr>
                        <a:t>обеспечение исполнения обязательств поставщика / исполнителя работ / услуг перед покупателем/заказчиком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266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392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4347" y="2260160"/>
            <a:ext cx="3527653" cy="459784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62781"/>
            <a:ext cx="8967831" cy="5738719"/>
          </a:xfrm>
        </p:spPr>
        <p:txBody>
          <a:bodyPr>
            <a:noAutofit/>
          </a:bodyPr>
          <a:lstStyle/>
          <a:p>
            <a:pPr marL="514350" indent="-285750">
              <a:lnSpc>
                <a:spcPct val="100000"/>
              </a:lnSpc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Документарные операции – это группа банковских услуг, целью которых является проведение безналичных расчетов между продавцом и покупателем. В большинстве случаев такие операции используются в международной торговле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.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514350" indent="-285750">
              <a:lnSpc>
                <a:spcPct val="100000"/>
              </a:lnSpc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Экспортно-импортные сделки могут осложняться рядом обстоятельств: временем и риском перевозки, таможенными формальностями, импортно-экспортными ограничениями, а так же неосведомленностью партнеров о деловой репутации и честности друг друга. </a:t>
            </a:r>
          </a:p>
          <a:p>
            <a:pPr marL="514350" indent="-285750">
              <a:lnSpc>
                <a:spcPct val="100000"/>
              </a:lnSpc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Решить эти проблемы и минимизировать риски участников экспортно-импортных операций помогут документарные операции,  как одна из наиболее эффективных и удобных форм расчетов в международной торговле, которые призваны защитить участников сделок от возможных экономических и политических рисков, нежелания или неспособности производить оплату, колебания валютных курсов.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04" y="261736"/>
            <a:ext cx="1937726" cy="401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5667" y="261736"/>
            <a:ext cx="629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Документарные операции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19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1" r="48035" b="21487"/>
          <a:stretch/>
        </p:blipFill>
        <p:spPr>
          <a:xfrm rot="10800000">
            <a:off x="0" y="-11523"/>
            <a:ext cx="8052759" cy="686952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232367" y="785362"/>
            <a:ext cx="19384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None/>
            </a:pPr>
            <a:endParaRPr lang="en-US" sz="9600" dirty="0">
              <a:solidFill>
                <a:schemeClr val="accent5">
                  <a:lumMod val="75000"/>
                </a:schemeClr>
              </a:solidFill>
              <a:ea typeface="Montserrat"/>
              <a:cs typeface="Calibri" panose="020F050202020403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16399" y="1175382"/>
            <a:ext cx="11441757" cy="1334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chemeClr val="accent5">
                  <a:lumMod val="75000"/>
                </a:schemeClr>
              </a:solidFill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5666" y="261736"/>
            <a:ext cx="11539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2800" b="1" dirty="0" smtClean="0">
                <a:solidFill>
                  <a:schemeClr val="accent5">
                    <a:lumMod val="75000"/>
                  </a:schemeClr>
                </a:solidFill>
                <a:cs typeface="Segoe UI" panose="020B0502040204020203" pitchFamily="34" charset="0"/>
              </a:rPr>
              <a:t>Гарантии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04" y="261736"/>
            <a:ext cx="1937726" cy="40104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57200" y="1052736"/>
            <a:ext cx="8147248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defTabSz="685800">
              <a:lnSpc>
                <a:spcPct val="80000"/>
              </a:lnSpc>
              <a:spcBef>
                <a:spcPts val="750"/>
              </a:spcBef>
              <a:buNone/>
            </a:pPr>
            <a:endParaRPr lang="ru-RU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</p:txBody>
      </p:sp>
      <p:sp>
        <p:nvSpPr>
          <p:cNvPr id="15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>
              <a:defRPr/>
            </a:pPr>
            <a:fld id="{35E81C4F-A454-4038-A520-B94B2F26369A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160796"/>
              </p:ext>
            </p:extLst>
          </p:nvPr>
        </p:nvGraphicFramePr>
        <p:xfrm>
          <a:off x="539552" y="1052736"/>
          <a:ext cx="11010764" cy="5354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5382">
                  <a:extLst>
                    <a:ext uri="{9D8B030D-6E8A-4147-A177-3AD203B41FA5}">
                      <a16:colId xmlns:a16="http://schemas.microsoft.com/office/drawing/2014/main" val="2113561537"/>
                    </a:ext>
                  </a:extLst>
                </a:gridCol>
                <a:gridCol w="5505382">
                  <a:extLst>
                    <a:ext uri="{9D8B030D-6E8A-4147-A177-3AD203B41FA5}">
                      <a16:colId xmlns:a16="http://schemas.microsoft.com/office/drawing/2014/main" val="1671923703"/>
                    </a:ext>
                  </a:extLst>
                </a:gridCol>
              </a:tblGrid>
              <a:tr h="38776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ВИДЫ ГАРАНТИЙ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ЦЕЛЬ ГАРАНТИИ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540822"/>
                  </a:ext>
                </a:extLst>
              </a:tr>
              <a:tr h="2640432">
                <a:tc>
                  <a:txBody>
                    <a:bodyPr/>
                    <a:lstStyle/>
                    <a:p>
                      <a:pPr marL="0" marR="0" lvl="1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OfficinaSansCTT" pitchFamily="2" charset="0"/>
                        </a:rPr>
                        <a:t>Гарантия исполнения контракта </a:t>
                      </a:r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OfficinaSansCTT" pitchFamily="2" charset="0"/>
                        </a:rPr>
                        <a:t>– гарантия выданная по поручению поставщика / исполнителя работ / услуг как обеспечение  выполнения своих обязательств по </a:t>
                      </a:r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заключенному</a:t>
                      </a:r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OfficinaSansCTT" pitchFamily="2" charset="0"/>
                        </a:rPr>
                        <a:t> (договору) контракту. Наличие данной гарантии существенно укрепляет договорные отношения между сторонам.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OfficinaSansCTT" pitchFamily="2" charset="0"/>
                        </a:rPr>
                        <a:t>обеспечение исполнения обязательств поставщика / исполнителя работ / услуг перед покупателем/заказчиком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969627"/>
                  </a:ext>
                </a:extLst>
              </a:tr>
              <a:tr h="2326608"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OfficinaSansCTT" pitchFamily="2" charset="0"/>
                        </a:rPr>
                        <a:t>Гарантия платежа </a:t>
                      </a:r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OfficinaSansCTT" pitchFamily="2" charset="0"/>
                        </a:rPr>
                        <a:t>- гарантия, выданная по поручению покупателя/заказчика в пользу поставщика / исполнителя работ / услуг в обеспечение своевременной оплаты поставки / работ / услуг.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OfficinaSansCTT" pitchFamily="2" charset="0"/>
                        </a:rPr>
                        <a:t>обеспечение обязательств по платежу покупателем/заказчиком  перед его поставщиками/ исполнителями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266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255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1" r="48035" b="21487"/>
          <a:stretch/>
        </p:blipFill>
        <p:spPr>
          <a:xfrm rot="10800000">
            <a:off x="0" y="-11523"/>
            <a:ext cx="8052759" cy="686952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232367" y="785362"/>
            <a:ext cx="19384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None/>
            </a:pPr>
            <a:endParaRPr lang="en-US" sz="9600" dirty="0">
              <a:solidFill>
                <a:schemeClr val="accent5">
                  <a:lumMod val="75000"/>
                </a:schemeClr>
              </a:solidFill>
              <a:ea typeface="Montserrat"/>
              <a:cs typeface="Calibri" panose="020F050202020403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16399" y="1175382"/>
            <a:ext cx="11441757" cy="1334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chemeClr val="accent5">
                  <a:lumMod val="75000"/>
                </a:schemeClr>
              </a:solidFill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5666" y="261736"/>
            <a:ext cx="11539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2800" b="1" dirty="0" smtClean="0">
                <a:solidFill>
                  <a:schemeClr val="accent5">
                    <a:lumMod val="75000"/>
                  </a:schemeClr>
                </a:solidFill>
                <a:cs typeface="Segoe UI" panose="020B0502040204020203" pitchFamily="34" charset="0"/>
              </a:rPr>
              <a:t>Гарантии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04" y="261736"/>
            <a:ext cx="1937726" cy="40104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57200" y="1052736"/>
            <a:ext cx="8147248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defTabSz="685800">
              <a:lnSpc>
                <a:spcPct val="80000"/>
              </a:lnSpc>
              <a:spcBef>
                <a:spcPts val="750"/>
              </a:spcBef>
              <a:buNone/>
            </a:pPr>
            <a:endParaRPr lang="ru-RU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</p:txBody>
      </p:sp>
      <p:sp>
        <p:nvSpPr>
          <p:cNvPr id="15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>
              <a:defRPr/>
            </a:pPr>
            <a:fld id="{35E81C4F-A454-4038-A520-B94B2F26369A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555194"/>
              </p:ext>
            </p:extLst>
          </p:nvPr>
        </p:nvGraphicFramePr>
        <p:xfrm>
          <a:off x="539552" y="1052736"/>
          <a:ext cx="11010764" cy="5354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5382">
                  <a:extLst>
                    <a:ext uri="{9D8B030D-6E8A-4147-A177-3AD203B41FA5}">
                      <a16:colId xmlns:a16="http://schemas.microsoft.com/office/drawing/2014/main" val="2113561537"/>
                    </a:ext>
                  </a:extLst>
                </a:gridCol>
                <a:gridCol w="5505382">
                  <a:extLst>
                    <a:ext uri="{9D8B030D-6E8A-4147-A177-3AD203B41FA5}">
                      <a16:colId xmlns:a16="http://schemas.microsoft.com/office/drawing/2014/main" val="1671923703"/>
                    </a:ext>
                  </a:extLst>
                </a:gridCol>
              </a:tblGrid>
              <a:tr h="38776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ВИДЫ ГАРАНТИЙ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ЦЕЛЬ ГАРАНТИИ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540822"/>
                  </a:ext>
                </a:extLst>
              </a:tr>
              <a:tr h="2640432">
                <a:tc>
                  <a:txBody>
                    <a:bodyPr/>
                    <a:lstStyle/>
                    <a:p>
                      <a:pPr marL="0" marR="0" lvl="1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OfficinaSansCTT" pitchFamily="2" charset="0"/>
                          <a:ea typeface="+mn-ea"/>
                          <a:cs typeface="+mn-cs"/>
                        </a:rPr>
                        <a:t>Таможенная гарантия - </a:t>
                      </a:r>
                      <a:r>
                        <a:rPr lang="ru-RU" sz="20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OfficinaSansCTT" pitchFamily="2" charset="0"/>
                          <a:ea typeface="+mn-ea"/>
                          <a:cs typeface="+mn-cs"/>
                        </a:rPr>
                        <a:t>обязательство Банка по </a:t>
                      </a:r>
                      <a:r>
                        <a:rPr lang="ru-RU" sz="20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обеспечению</a:t>
                      </a:r>
                      <a:r>
                        <a:rPr lang="ru-RU" sz="20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OfficinaSansCTT" pitchFamily="2" charset="0"/>
                          <a:ea typeface="+mn-ea"/>
                          <a:cs typeface="+mn-cs"/>
                        </a:rPr>
                        <a:t> оплаты таможенных пошлин и сборов и др. обязательств перед таможенными </a:t>
                      </a:r>
                      <a:r>
                        <a:rPr lang="ru-RU" sz="20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органами</a:t>
                      </a:r>
                      <a:r>
                        <a:rPr lang="ru-RU" sz="20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OfficinaSansCTT" pitchFamily="2" charset="0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OfficinaSansCTT" pitchFamily="2" charset="0"/>
                          <a:ea typeface="+mn-ea"/>
                          <a:cs typeface="+mn-cs"/>
                        </a:rPr>
                        <a:t>таможенная гарантия выдается предприятиям-импортерам для обеспечения таможенных платежей и необходимых таможенным органам сумм расходов, штрафных санкций и т.д.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969627"/>
                  </a:ext>
                </a:extLst>
              </a:tr>
              <a:tr h="2326608">
                <a:tc>
                  <a:txBody>
                    <a:bodyPr/>
                    <a:lstStyle/>
                    <a:p>
                      <a:pPr marL="0" marR="0" lvl="1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OfficinaSansCTT" pitchFamily="2" charset="0"/>
                          <a:ea typeface="+mn-ea"/>
                          <a:cs typeface="+mn-cs"/>
                        </a:rPr>
                        <a:t>Контр-гарантия (непрямая, косвенная) - </a:t>
                      </a:r>
                      <a:r>
                        <a:rPr lang="ru-RU" sz="20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OfficinaSansCTT" pitchFamily="2" charset="0"/>
                          <a:ea typeface="+mn-ea"/>
                          <a:cs typeface="+mn-cs"/>
                        </a:rPr>
                        <a:t>гарантия, которая может быть предоставлена Банком в пользу другого Банка, в том числе иностранного, в целях обеспечения прямой гарантии, выдаваемой этим Банком Бенефициару по просьбе Принципала.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OfficinaSansCTT" pitchFamily="2" charset="0"/>
                        </a:rPr>
                        <a:t>обеспечение исполнения обязательств поставщика/ исполнителя перед покупателем/ заказчиком, находящимся в стране отличной от страны поставщика / исполнителя.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266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632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1" r="48035" b="21487"/>
          <a:stretch/>
        </p:blipFill>
        <p:spPr>
          <a:xfrm>
            <a:off x="4139241" y="-11523"/>
            <a:ext cx="8052759" cy="6869523"/>
          </a:xfrm>
          <a:prstGeom prst="rect">
            <a:avLst/>
          </a:prstGeom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263692" y="711567"/>
            <a:ext cx="11986054" cy="1870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ru-RU" sz="2800" b="1" dirty="0">
              <a:solidFill>
                <a:schemeClr val="accent5">
                  <a:lumMod val="75000"/>
                </a:schemeClr>
              </a:solidFill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5666" y="261736"/>
            <a:ext cx="11539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2800" b="1" dirty="0" smtClean="0">
                <a:solidFill>
                  <a:schemeClr val="accent5">
                    <a:lumMod val="75000"/>
                  </a:schemeClr>
                </a:solidFill>
                <a:cs typeface="Segoe UI" panose="020B0502040204020203" pitchFamily="34" charset="0"/>
              </a:rPr>
              <a:t>Гарантии</a:t>
            </a:r>
          </a:p>
        </p:txBody>
      </p:sp>
      <p:sp>
        <p:nvSpPr>
          <p:cNvPr id="2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1498"/>
            <a:ext cx="8058150" cy="4355465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dirty="0"/>
              <a:t>		</a:t>
            </a:r>
            <a:endParaRPr lang="ru-RU" sz="4400" u="sng" dirty="0">
              <a:solidFill>
                <a:srgbClr val="003399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57159" y="1285859"/>
            <a:ext cx="8247290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Tx/>
              <a:buNone/>
              <a:defRPr/>
            </a:pP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Tx/>
              <a:buNone/>
              <a:defRPr/>
            </a:pPr>
            <a:r>
              <a:rPr lang="ru-RU" sz="1400" b="1" dirty="0"/>
              <a:t>	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858253" y="1019931"/>
            <a:ext cx="1075623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Преимущества использования гарантий</a:t>
            </a:r>
          </a:p>
        </p:txBody>
      </p:sp>
      <p:sp>
        <p:nvSpPr>
          <p:cNvPr id="56" name="Стрелка вниз 55"/>
          <p:cNvSpPr/>
          <p:nvPr/>
        </p:nvSpPr>
        <p:spPr>
          <a:xfrm>
            <a:off x="943455" y="1530774"/>
            <a:ext cx="4071726" cy="1286144"/>
          </a:xfrm>
          <a:prstGeom prst="downArrow">
            <a:avLst>
              <a:gd name="adj1" fmla="val 50000"/>
              <a:gd name="adj2" fmla="val 4762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Для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импортеров</a:t>
            </a:r>
            <a:endParaRPr lang="ru-RU" sz="2400" dirty="0">
              <a:solidFill>
                <a:schemeClr val="accent5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57" name="Стрелка вниз 56"/>
          <p:cNvSpPr/>
          <p:nvPr/>
        </p:nvSpPr>
        <p:spPr>
          <a:xfrm>
            <a:off x="7400953" y="1480099"/>
            <a:ext cx="4210741" cy="1336819"/>
          </a:xfrm>
          <a:prstGeom prst="downArrow">
            <a:avLst>
              <a:gd name="adj1" fmla="val 50000"/>
              <a:gd name="adj2" fmla="val 4535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Для экспортеров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858252" y="2847872"/>
            <a:ext cx="4868779" cy="29573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ꞏ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Возможность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для импортера заключить контракт на более выгодных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условиях,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а именно: </a:t>
            </a:r>
          </a:p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ꞏ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способ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избежать авансового платежа при расчетах с продавцом. </a:t>
            </a:r>
          </a:p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ꞏ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получить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отсрочку платежа по контракту (товарный кредит). 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6545179" y="2847872"/>
            <a:ext cx="5014741" cy="29573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ꞏ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У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веренность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экспортера в получении оплаты по контракту. </a:t>
            </a:r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ꞏ Усиление конкурентной позиции экспортера и возможности расширения рынка сбыта при использовании банковских гарантий в качестве обеспечения расчетов. </a:t>
            </a:r>
          </a:p>
        </p:txBody>
      </p:sp>
    </p:spTree>
    <p:extLst>
      <p:ext uri="{BB962C8B-B14F-4D97-AF65-F5344CB8AC3E}">
        <p14:creationId xmlns:p14="http://schemas.microsoft.com/office/powerpoint/2010/main" val="393159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1" r="48035" b="21487"/>
          <a:stretch/>
        </p:blipFill>
        <p:spPr>
          <a:xfrm rot="10800000">
            <a:off x="0" y="-11523"/>
            <a:ext cx="8052759" cy="686952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04" y="261736"/>
            <a:ext cx="1937726" cy="40104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57199" y="1927544"/>
            <a:ext cx="11237495" cy="3477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Инкассо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– это поручение экспортера своему банку получить от импортера непосредственно или через другой банк определенную денежную сумму против документов за отгруженный товар и/или оказанные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услуги или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подтверждение, что эта сумма будет выплачена в установленный срок.</a:t>
            </a:r>
          </a:p>
          <a:p>
            <a:pPr algn="just"/>
            <a:endParaRPr lang="en-US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Функция: платежный инструмент.</a:t>
            </a:r>
          </a:p>
          <a:p>
            <a:pPr algn="just"/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sz="2000" b="1" u="sng" dirty="0">
                <a:solidFill>
                  <a:schemeClr val="accent5">
                    <a:lumMod val="50000"/>
                  </a:schemeClr>
                </a:solidFill>
              </a:rPr>
              <a:t>При расчетах по инкассо банки выполняют роль только посредников, без каких-либо обязательств  по оплате. </a:t>
            </a:r>
            <a:endParaRPr lang="en-US" sz="2000" b="1" u="sng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endParaRPr lang="ru-RU" sz="2000" u="sng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Основание для такого платежа — коммерческие документы (счета, транспортные документы, акты приема-передачи товаров / услуг), предъявленные импортером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5666" y="865852"/>
            <a:ext cx="11539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2800" b="1" dirty="0" smtClean="0">
                <a:solidFill>
                  <a:schemeClr val="accent5">
                    <a:lumMod val="75000"/>
                  </a:schemeClr>
                </a:solidFill>
                <a:cs typeface="Segoe UI" panose="020B0502040204020203" pitchFamily="34" charset="0"/>
              </a:rPr>
              <a:t>Инкассо</a:t>
            </a:r>
          </a:p>
        </p:txBody>
      </p:sp>
    </p:spTree>
    <p:extLst>
      <p:ext uri="{BB962C8B-B14F-4D97-AF65-F5344CB8AC3E}">
        <p14:creationId xmlns:p14="http://schemas.microsoft.com/office/powerpoint/2010/main" val="278789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1" r="48035" b="21487"/>
          <a:stretch/>
        </p:blipFill>
        <p:spPr>
          <a:xfrm rot="10800000">
            <a:off x="0" y="-11523"/>
            <a:ext cx="8052759" cy="6869523"/>
          </a:xfrm>
          <a:prstGeom prst="rect">
            <a:avLst/>
          </a:prstGeom>
        </p:spPr>
      </p:pic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821499"/>
            <a:ext cx="8058150" cy="4355465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dirty="0"/>
              <a:t>		</a:t>
            </a:r>
            <a:endParaRPr lang="ru-RU" sz="4400" u="sng" dirty="0">
              <a:solidFill>
                <a:srgbClr val="00339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1159" y="1285860"/>
            <a:ext cx="8247290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Tx/>
              <a:buNone/>
              <a:defRPr/>
            </a:pP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Tx/>
              <a:buNone/>
              <a:defRPr/>
            </a:pPr>
            <a:r>
              <a:rPr lang="ru-RU" sz="1400" b="1" dirty="0"/>
              <a:t>	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23997" y="1786586"/>
            <a:ext cx="91038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3399"/>
                </a:solidFill>
              </a:rPr>
              <a:t>Преимущества использования инкассо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1854865" y="2410797"/>
            <a:ext cx="3381055" cy="1141529"/>
          </a:xfrm>
          <a:prstGeom prst="downArrow">
            <a:avLst>
              <a:gd name="adj1" fmla="val 50000"/>
              <a:gd name="adj2" fmla="val 4762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70000"/>
              </a:lnSpc>
              <a:spcBef>
                <a:spcPts val="750"/>
              </a:spcBef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Для импортеров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6983732" y="2381614"/>
            <a:ext cx="3461556" cy="1174652"/>
          </a:xfrm>
          <a:prstGeom prst="downArrow">
            <a:avLst>
              <a:gd name="adj1" fmla="val 50000"/>
              <a:gd name="adj2" fmla="val 4535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70000"/>
              </a:lnSpc>
              <a:spcBef>
                <a:spcPts val="750"/>
              </a:spcBef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Для экспортеров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23997" y="3593070"/>
            <a:ext cx="4042792" cy="29573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defTabSz="685800">
              <a:lnSpc>
                <a:spcPct val="7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Более низкие расходы, чем в случае    аккредитива</a:t>
            </a:r>
          </a:p>
          <a:p>
            <a:pPr marL="171450" indent="-171450" defTabSz="685800">
              <a:lnSpc>
                <a:spcPct val="7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Возможность выбора – совершать или не совершать оплату</a:t>
            </a:r>
          </a:p>
          <a:p>
            <a:pPr marL="171450" indent="-171450" defTabSz="685800">
              <a:lnSpc>
                <a:spcPct val="7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Нет необходимости резервировать денежные средства заранее или вносить предоплату</a:t>
            </a:r>
          </a:p>
          <a:p>
            <a:pPr marL="171450" indent="-171450" defTabSz="685800">
              <a:lnSpc>
                <a:spcPct val="7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Качество и объем товаров обеспечиваются составом запрошенных и представленных документов                                  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01126" y="3617314"/>
            <a:ext cx="3826768" cy="29573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defTabSz="685800">
              <a:lnSpc>
                <a:spcPct val="7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Более низкие расходы, чем в случае аккредитива</a:t>
            </a:r>
          </a:p>
          <a:p>
            <a:pPr marL="171450" indent="-171450" defTabSz="685800">
              <a:lnSpc>
                <a:spcPct val="7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Действия выполняются последовательно – доставка документов, получение оплаты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04" y="261736"/>
            <a:ext cx="1937726" cy="4010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5666" y="865852"/>
            <a:ext cx="11539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2800" b="1" dirty="0" smtClean="0">
                <a:solidFill>
                  <a:schemeClr val="accent5">
                    <a:lumMod val="75000"/>
                  </a:schemeClr>
                </a:solidFill>
                <a:cs typeface="Segoe UI" panose="020B0502040204020203" pitchFamily="34" charset="0"/>
              </a:rPr>
              <a:t>Инкассо</a:t>
            </a:r>
          </a:p>
        </p:txBody>
      </p:sp>
    </p:spTree>
    <p:extLst>
      <p:ext uri="{BB962C8B-B14F-4D97-AF65-F5344CB8AC3E}">
        <p14:creationId xmlns:p14="http://schemas.microsoft.com/office/powerpoint/2010/main" val="246037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1" r="48035" b="21487"/>
          <a:stretch/>
        </p:blipFill>
        <p:spPr>
          <a:xfrm rot="10800000">
            <a:off x="0" y="-11523"/>
            <a:ext cx="8052759" cy="6869523"/>
          </a:xfrm>
          <a:prstGeom prst="rect">
            <a:avLst/>
          </a:prstGeom>
        </p:spPr>
      </p:pic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ru-RU" dirty="0"/>
              <a:t>		</a:t>
            </a:r>
            <a:endParaRPr lang="ru-RU" sz="4400" u="sng" dirty="0">
              <a:solidFill>
                <a:srgbClr val="00339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1159" y="1285860"/>
            <a:ext cx="8247290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Tx/>
              <a:buNone/>
              <a:defRPr/>
            </a:pP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Tx/>
              <a:buNone/>
              <a:defRPr/>
            </a:pPr>
            <a:r>
              <a:rPr lang="ru-RU" sz="1400" b="1" dirty="0"/>
              <a:t>	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57199" y="1825625"/>
            <a:ext cx="11237494" cy="39884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250"/>
              </a:spcBef>
              <a:spcAft>
                <a:spcPts val="150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Стороны, принимающие участие в инкассо</a:t>
            </a:r>
          </a:p>
          <a:p>
            <a:pPr marL="342900" indent="-342900" algn="just">
              <a:lnSpc>
                <a:spcPts val="1800"/>
              </a:lnSpc>
              <a:spcAft>
                <a:spcPts val="15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Принципал/поставщик - сторона, которая поручает банку обработку инкассо и выступает конечным получателем платежа (экспортер или взыскатель);</a:t>
            </a:r>
          </a:p>
          <a:p>
            <a:pPr marL="342900" indent="-342900" algn="just">
              <a:lnSpc>
                <a:spcPts val="1800"/>
              </a:lnSpc>
              <a:spcAft>
                <a:spcPts val="15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Плательщик/покупатель/трассат - лицо, которому должно быть сделано представление документов в соответствии с инкассовым поручением (импортер);</a:t>
            </a:r>
          </a:p>
          <a:p>
            <a:pPr marL="342900" indent="-342900" algn="just">
              <a:lnSpc>
                <a:spcPts val="1800"/>
              </a:lnSpc>
              <a:spcAft>
                <a:spcPts val="15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банк-ремитент - банк, которому принципал поручил обработку инкассо (банк экспортера);</a:t>
            </a:r>
          </a:p>
          <a:p>
            <a:pPr marL="342900" indent="-342900" algn="just">
              <a:lnSpc>
                <a:spcPts val="1800"/>
              </a:lnSpc>
              <a:spcAft>
                <a:spcPts val="15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инкассирующий банк - любой банк, не являющийся банком-ремитентом и участвующий в процессе обработки инкассового поручения (банк импортера или банк в стране импортера);</a:t>
            </a:r>
          </a:p>
          <a:p>
            <a:pPr marL="342900" indent="-342900" algn="just">
              <a:lnSpc>
                <a:spcPts val="1800"/>
              </a:lnSpc>
              <a:spcAft>
                <a:spcPts val="15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представляющий банк - инкассирующий банк, осуществляющий представление документов плательщику (банк импортера)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chemeClr val="accent5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04" y="261736"/>
            <a:ext cx="1937726" cy="4010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5666" y="865852"/>
            <a:ext cx="11539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2800" b="1" dirty="0" smtClean="0">
                <a:solidFill>
                  <a:schemeClr val="accent5">
                    <a:lumMod val="75000"/>
                  </a:schemeClr>
                </a:solidFill>
                <a:cs typeface="Segoe UI" panose="020B0502040204020203" pitchFamily="34" charset="0"/>
              </a:rPr>
              <a:t>Инкассо</a:t>
            </a:r>
          </a:p>
        </p:txBody>
      </p:sp>
    </p:spTree>
    <p:extLst>
      <p:ext uri="{BB962C8B-B14F-4D97-AF65-F5344CB8AC3E}">
        <p14:creationId xmlns:p14="http://schemas.microsoft.com/office/powerpoint/2010/main" val="98930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1" r="48035" b="21487"/>
          <a:stretch/>
        </p:blipFill>
        <p:spPr>
          <a:xfrm rot="10800000">
            <a:off x="0" y="-11523"/>
            <a:ext cx="8052759" cy="6869523"/>
          </a:xfrm>
          <a:prstGeom prst="rect">
            <a:avLst/>
          </a:prstGeom>
        </p:spPr>
      </p:pic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ru-RU" dirty="0"/>
              <a:t>		</a:t>
            </a:r>
            <a:endParaRPr lang="ru-RU" sz="4400" u="sng" dirty="0">
              <a:solidFill>
                <a:srgbClr val="00339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1159" y="1285860"/>
            <a:ext cx="8247290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Tx/>
              <a:buNone/>
              <a:defRPr/>
            </a:pP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Tx/>
              <a:buNone/>
              <a:defRPr/>
            </a:pPr>
            <a:r>
              <a:rPr lang="ru-RU" sz="1400" b="1" dirty="0"/>
              <a:t>	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57199" y="1765429"/>
            <a:ext cx="11237494" cy="43396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300" b="1" dirty="0">
                <a:solidFill>
                  <a:schemeClr val="accent5">
                    <a:lumMod val="50000"/>
                  </a:schemeClr>
                </a:solidFill>
              </a:rPr>
              <a:t>Этапы инкассовой операции</a:t>
            </a:r>
          </a:p>
          <a:p>
            <a:pPr algn="just"/>
            <a:endParaRPr lang="ru-RU" sz="23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sz="2300" dirty="0">
                <a:solidFill>
                  <a:schemeClr val="accent5">
                    <a:lumMod val="50000"/>
                  </a:schemeClr>
                </a:solidFill>
              </a:rPr>
              <a:t>Инкассовая операция включает в себя несколько последовательных этапов:</a:t>
            </a:r>
          </a:p>
          <a:p>
            <a:pPr algn="just"/>
            <a:endParaRPr lang="ru-RU" sz="23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sz="2300" dirty="0">
                <a:solidFill>
                  <a:schemeClr val="accent5">
                    <a:lumMod val="50000"/>
                  </a:schemeClr>
                </a:solidFill>
              </a:rPr>
              <a:t>1. Обращение принципала</a:t>
            </a:r>
            <a:r>
              <a:rPr lang="en-US" sz="2300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ru-RU" sz="2300" dirty="0">
                <a:solidFill>
                  <a:schemeClr val="accent5">
                    <a:lumMod val="50000"/>
                  </a:schemeClr>
                </a:solidFill>
              </a:rPr>
              <a:t>поставщика/экспортера в банк-ремитент/банк экспортера с Заявлением на инкассо с предоставлением отгрузочных документов.</a:t>
            </a:r>
          </a:p>
          <a:p>
            <a:pPr algn="just"/>
            <a:r>
              <a:rPr lang="ru-RU" sz="2300" dirty="0">
                <a:solidFill>
                  <a:schemeClr val="accent5">
                    <a:lumMod val="50000"/>
                  </a:schemeClr>
                </a:solidFill>
              </a:rPr>
              <a:t>2. Банк-ремитент готовит инкассовое поручение - "исходящее (экспортное) инкассо".</a:t>
            </a:r>
          </a:p>
          <a:p>
            <a:pPr algn="just"/>
            <a:r>
              <a:rPr lang="ru-RU" sz="2300" dirty="0">
                <a:solidFill>
                  <a:schemeClr val="accent5">
                    <a:lumMod val="50000"/>
                  </a:schemeClr>
                </a:solidFill>
              </a:rPr>
              <a:t>3. Направление банком-ремитентом инкассового поручения и документов в инкассирующий (представляющий) банк - "входящее (импортное) инкассо".</a:t>
            </a:r>
          </a:p>
          <a:p>
            <a:pPr algn="just"/>
            <a:r>
              <a:rPr lang="ru-RU" sz="2300" dirty="0">
                <a:solidFill>
                  <a:schemeClr val="accent5">
                    <a:lumMod val="50000"/>
                  </a:schemeClr>
                </a:solidFill>
              </a:rPr>
              <a:t>4. Представление инкассирующим банком документов по инкассо плательщику.</a:t>
            </a:r>
          </a:p>
          <a:p>
            <a:pPr algn="just"/>
            <a:r>
              <a:rPr lang="ru-RU" sz="2300" dirty="0">
                <a:solidFill>
                  <a:schemeClr val="accent5">
                    <a:lumMod val="50000"/>
                  </a:schemeClr>
                </a:solidFill>
              </a:rPr>
              <a:t>5. Получение платежа и (или) акцепта и выдача документов согласно инструкциям инкассового </a:t>
            </a:r>
            <a:r>
              <a:rPr lang="ru-RU" sz="2300" dirty="0" smtClean="0">
                <a:solidFill>
                  <a:schemeClr val="accent5">
                    <a:lumMod val="50000"/>
                  </a:schemeClr>
                </a:solidFill>
              </a:rPr>
              <a:t>поручения.</a:t>
            </a:r>
            <a:endParaRPr lang="ru-RU" sz="23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04" y="261736"/>
            <a:ext cx="1937726" cy="4010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5666" y="865852"/>
            <a:ext cx="11539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2800" b="1" dirty="0" smtClean="0">
                <a:solidFill>
                  <a:schemeClr val="accent5">
                    <a:lumMod val="75000"/>
                  </a:schemeClr>
                </a:solidFill>
                <a:cs typeface="Segoe UI" panose="020B0502040204020203" pitchFamily="34" charset="0"/>
              </a:rPr>
              <a:t>Инкассо</a:t>
            </a:r>
          </a:p>
        </p:txBody>
      </p:sp>
    </p:spTree>
    <p:extLst>
      <p:ext uri="{BB962C8B-B14F-4D97-AF65-F5344CB8AC3E}">
        <p14:creationId xmlns:p14="http://schemas.microsoft.com/office/powerpoint/2010/main" val="324425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1" r="48035" b="21487"/>
          <a:stretch/>
        </p:blipFill>
        <p:spPr>
          <a:xfrm>
            <a:off x="4139241" y="-11523"/>
            <a:ext cx="8052759" cy="6869523"/>
          </a:xfrm>
          <a:prstGeom prst="rect">
            <a:avLst/>
          </a:prstGeom>
        </p:spPr>
      </p:pic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ru-RU" dirty="0"/>
              <a:t>		</a:t>
            </a:r>
            <a:endParaRPr lang="ru-RU" sz="4400" u="sng" dirty="0">
              <a:solidFill>
                <a:srgbClr val="00339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1159" y="1285860"/>
            <a:ext cx="8247290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Tx/>
              <a:buNone/>
              <a:defRPr/>
            </a:pP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Tx/>
              <a:buNone/>
              <a:defRPr/>
            </a:pPr>
            <a:r>
              <a:rPr lang="ru-RU" sz="1400" b="1" dirty="0"/>
              <a:t>	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04" y="261736"/>
            <a:ext cx="1937726" cy="401045"/>
          </a:xfrm>
          <a:prstGeom prst="rect">
            <a:avLst/>
          </a:prstGeom>
        </p:spPr>
      </p:pic>
      <p:sp>
        <p:nvSpPr>
          <p:cNvPr id="7" name="TextBox 39"/>
          <p:cNvSpPr txBox="1">
            <a:spLocks noChangeArrowheads="1"/>
          </p:cNvSpPr>
          <p:nvPr/>
        </p:nvSpPr>
        <p:spPr bwMode="auto">
          <a:xfrm>
            <a:off x="4738208" y="2118518"/>
            <a:ext cx="23912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>
                <a:cs typeface="Times New Roman" pitchFamily="18" charset="0"/>
              </a:rPr>
              <a:t>            1. Контракт</a:t>
            </a:r>
          </a:p>
        </p:txBody>
      </p:sp>
      <p:sp>
        <p:nvSpPr>
          <p:cNvPr id="8" name="TextBox 41"/>
          <p:cNvSpPr txBox="1">
            <a:spLocks noChangeArrowheads="1"/>
          </p:cNvSpPr>
          <p:nvPr/>
        </p:nvSpPr>
        <p:spPr bwMode="auto">
          <a:xfrm>
            <a:off x="5193056" y="2907908"/>
            <a:ext cx="17289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cs typeface="Times New Roman" pitchFamily="18" charset="0"/>
              </a:rPr>
              <a:t>2. Отгрузка товара</a:t>
            </a:r>
            <a:endParaRPr lang="ru-RU" sz="1400" dirty="0">
              <a:cs typeface="Times New Roman" pitchFamily="18" charset="0"/>
            </a:endParaRPr>
          </a:p>
        </p:txBody>
      </p:sp>
      <p:sp>
        <p:nvSpPr>
          <p:cNvPr id="9" name="TextBox 59"/>
          <p:cNvSpPr txBox="1">
            <a:spLocks noChangeArrowheads="1"/>
          </p:cNvSpPr>
          <p:nvPr/>
        </p:nvSpPr>
        <p:spPr bwMode="auto">
          <a:xfrm rot="16200000">
            <a:off x="1662106" y="3886019"/>
            <a:ext cx="15447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cs typeface="Times New Roman" pitchFamily="18" charset="0"/>
              </a:rPr>
              <a:t>3</a:t>
            </a:r>
            <a:r>
              <a:rPr lang="ru-RU" sz="1400" dirty="0" smtClean="0">
                <a:cs typeface="Times New Roman" pitchFamily="18" charset="0"/>
              </a:rPr>
              <a:t>. </a:t>
            </a:r>
            <a:r>
              <a:rPr lang="ru-RU" sz="1400" dirty="0">
                <a:cs typeface="Times New Roman" pitchFamily="18" charset="0"/>
              </a:rPr>
              <a:t>Отгрузочные документы</a:t>
            </a:r>
          </a:p>
        </p:txBody>
      </p:sp>
      <p:sp>
        <p:nvSpPr>
          <p:cNvPr id="12" name="AutoShape 33"/>
          <p:cNvSpPr txBox="1">
            <a:spLocks noChangeArrowheads="1"/>
          </p:cNvSpPr>
          <p:nvPr/>
        </p:nvSpPr>
        <p:spPr>
          <a:xfrm>
            <a:off x="1881159" y="4991428"/>
            <a:ext cx="2663825" cy="1500198"/>
          </a:xfrm>
          <a:prstGeom prst="bevel">
            <a:avLst>
              <a:gd name="adj" fmla="val 125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FF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kk-KZ" sz="1800" smtClean="0">
                <a:solidFill>
                  <a:srgbClr val="002060"/>
                </a:solidFill>
              </a:rPr>
              <a:t>Банк – Ремитент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kk-KZ" sz="1800" smtClean="0">
                <a:solidFill>
                  <a:srgbClr val="002060"/>
                </a:solidFill>
              </a:rPr>
              <a:t>/Банк экспортера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13" name="AutoShape 35"/>
          <p:cNvSpPr>
            <a:spLocks noChangeArrowheads="1"/>
          </p:cNvSpPr>
          <p:nvPr/>
        </p:nvSpPr>
        <p:spPr bwMode="auto">
          <a:xfrm>
            <a:off x="7525724" y="1740638"/>
            <a:ext cx="2646947" cy="1571439"/>
          </a:xfrm>
          <a:prstGeom prst="bevel">
            <a:avLst>
              <a:gd name="adj" fmla="val 1250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kk-KZ" dirty="0" smtClean="0">
                <a:solidFill>
                  <a:srgbClr val="002060"/>
                </a:solidFill>
              </a:rPr>
              <a:t>Трассат/Импортер/</a:t>
            </a:r>
          </a:p>
          <a:p>
            <a:r>
              <a:rPr lang="kk-KZ" dirty="0" smtClean="0">
                <a:solidFill>
                  <a:srgbClr val="002060"/>
                </a:solidFill>
              </a:rPr>
              <a:t>Покупатель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" name="AutoShape 36"/>
          <p:cNvSpPr>
            <a:spLocks noChangeArrowheads="1"/>
          </p:cNvSpPr>
          <p:nvPr/>
        </p:nvSpPr>
        <p:spPr bwMode="auto">
          <a:xfrm>
            <a:off x="7548199" y="5066447"/>
            <a:ext cx="2624472" cy="1420828"/>
          </a:xfrm>
          <a:prstGeom prst="bevel">
            <a:avLst>
              <a:gd name="adj" fmla="val 1250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700" dirty="0" smtClean="0">
                <a:solidFill>
                  <a:srgbClr val="002060"/>
                </a:solidFill>
              </a:rPr>
              <a:t>Инкассирующий /Представляющий банк/Банк импортера</a:t>
            </a:r>
            <a:endParaRPr lang="ru-RU" sz="1700" dirty="0">
              <a:solidFill>
                <a:srgbClr val="002060"/>
              </a:solidFill>
            </a:endParaRPr>
          </a:p>
        </p:txBody>
      </p:sp>
      <p:sp>
        <p:nvSpPr>
          <p:cNvPr id="15" name="TextBox 59"/>
          <p:cNvSpPr txBox="1">
            <a:spLocks noChangeArrowheads="1"/>
          </p:cNvSpPr>
          <p:nvPr/>
        </p:nvSpPr>
        <p:spPr bwMode="auto">
          <a:xfrm rot="16200000">
            <a:off x="8630925" y="4035371"/>
            <a:ext cx="14614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cs typeface="Times New Roman" pitchFamily="18" charset="0"/>
              </a:rPr>
              <a:t>7.Оплата/акцепт</a:t>
            </a:r>
            <a:endParaRPr lang="ru-RU" sz="1400" dirty="0"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52037" y="5494443"/>
            <a:ext cx="2663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cs typeface="Times New Roman" pitchFamily="18" charset="0"/>
              </a:rPr>
              <a:t>5</a:t>
            </a:r>
            <a:r>
              <a:rPr lang="ru-RU" sz="1400" dirty="0" smtClean="0">
                <a:cs typeface="Times New Roman" pitchFamily="18" charset="0"/>
              </a:rPr>
              <a:t>. Инкассовое поручение +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ru-RU" sz="1400" dirty="0" smtClean="0">
                <a:cs typeface="Times New Roman" pitchFamily="18" charset="0"/>
              </a:rPr>
              <a:t>отгрузочные документы </a:t>
            </a:r>
            <a:endParaRPr lang="ru-RU" sz="1400" dirty="0"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93056" y="4991429"/>
            <a:ext cx="17289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cs typeface="Times New Roman" pitchFamily="18" charset="0"/>
              </a:rPr>
              <a:t>8. </a:t>
            </a:r>
            <a:r>
              <a:rPr lang="ru-RU" sz="1400" dirty="0" smtClean="0">
                <a:cs typeface="Times New Roman" pitchFamily="18" charset="0"/>
              </a:rPr>
              <a:t>Оплата/акцепт</a:t>
            </a:r>
            <a:endParaRPr lang="ru-RU" sz="1400" dirty="0">
              <a:cs typeface="Times New Roman" pitchFamily="18" charset="0"/>
            </a:endParaRPr>
          </a:p>
        </p:txBody>
      </p:sp>
      <p:sp>
        <p:nvSpPr>
          <p:cNvPr id="18" name="TextBox 59"/>
          <p:cNvSpPr txBox="1">
            <a:spLocks noChangeArrowheads="1"/>
          </p:cNvSpPr>
          <p:nvPr/>
        </p:nvSpPr>
        <p:spPr bwMode="auto">
          <a:xfrm rot="16200000">
            <a:off x="2402011" y="3839751"/>
            <a:ext cx="13145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cs typeface="Times New Roman" pitchFamily="18" charset="0"/>
              </a:rPr>
              <a:t>4. Заявление на инкассо</a:t>
            </a:r>
            <a:endParaRPr lang="ru-RU" sz="1400" dirty="0">
              <a:cs typeface="Times New Roman" pitchFamily="18" charset="0"/>
            </a:endParaRPr>
          </a:p>
        </p:txBody>
      </p:sp>
      <p:sp>
        <p:nvSpPr>
          <p:cNvPr id="19" name="TextBox 59"/>
          <p:cNvSpPr txBox="1">
            <a:spLocks noChangeArrowheads="1"/>
          </p:cNvSpPr>
          <p:nvPr/>
        </p:nvSpPr>
        <p:spPr bwMode="auto">
          <a:xfrm rot="16200000">
            <a:off x="7762178" y="3953452"/>
            <a:ext cx="140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cs typeface="Times New Roman" pitchFamily="18" charset="0"/>
              </a:rPr>
              <a:t>6. </a:t>
            </a:r>
            <a:r>
              <a:rPr lang="ru-RU" sz="1400" dirty="0">
                <a:cs typeface="Times New Roman" pitchFamily="18" charset="0"/>
              </a:rPr>
              <a:t>Отгрузочные документы</a:t>
            </a:r>
          </a:p>
        </p:txBody>
      </p:sp>
      <p:sp>
        <p:nvSpPr>
          <p:cNvPr id="20" name="AutoShape 34"/>
          <p:cNvSpPr>
            <a:spLocks noChangeArrowheads="1"/>
          </p:cNvSpPr>
          <p:nvPr/>
        </p:nvSpPr>
        <p:spPr bwMode="auto">
          <a:xfrm>
            <a:off x="1881159" y="1792243"/>
            <a:ext cx="2764471" cy="1550410"/>
          </a:xfrm>
          <a:prstGeom prst="bevel">
            <a:avLst>
              <a:gd name="adj" fmla="val 1250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700" dirty="0" smtClean="0">
                <a:solidFill>
                  <a:srgbClr val="002060"/>
                </a:solidFill>
              </a:rPr>
              <a:t>Принципал/</a:t>
            </a:r>
            <a:r>
              <a:rPr lang="kk-KZ" sz="1700" dirty="0" smtClean="0">
                <a:solidFill>
                  <a:srgbClr val="002060"/>
                </a:solidFill>
              </a:rPr>
              <a:t>Экспортер/Поставщик</a:t>
            </a:r>
            <a:endParaRPr lang="ru-RU" sz="1700" dirty="0">
              <a:solidFill>
                <a:srgbClr val="002060"/>
              </a:solidFill>
            </a:endParaRPr>
          </a:p>
        </p:txBody>
      </p:sp>
      <p:sp>
        <p:nvSpPr>
          <p:cNvPr id="21" name="Двойная стрелка влево/вправо 20"/>
          <p:cNvSpPr/>
          <p:nvPr/>
        </p:nvSpPr>
        <p:spPr>
          <a:xfrm>
            <a:off x="4738209" y="2331207"/>
            <a:ext cx="2676984" cy="28932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 вправо 21"/>
          <p:cNvSpPr/>
          <p:nvPr/>
        </p:nvSpPr>
        <p:spPr>
          <a:xfrm>
            <a:off x="4752037" y="2690148"/>
            <a:ext cx="2663156" cy="2751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 вниз 22"/>
          <p:cNvSpPr/>
          <p:nvPr/>
        </p:nvSpPr>
        <p:spPr>
          <a:xfrm flipH="1">
            <a:off x="8938190" y="3458534"/>
            <a:ext cx="290976" cy="15328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трелка вверх 23"/>
          <p:cNvSpPr/>
          <p:nvPr/>
        </p:nvSpPr>
        <p:spPr>
          <a:xfrm>
            <a:off x="8008445" y="3444084"/>
            <a:ext cx="281673" cy="15473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Стрелка вправо 24"/>
          <p:cNvSpPr/>
          <p:nvPr/>
        </p:nvSpPr>
        <p:spPr>
          <a:xfrm flipV="1">
            <a:off x="4752037" y="5899773"/>
            <a:ext cx="2663156" cy="2815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Стрелка влево 25"/>
          <p:cNvSpPr/>
          <p:nvPr/>
        </p:nvSpPr>
        <p:spPr>
          <a:xfrm>
            <a:off x="4677990" y="5278804"/>
            <a:ext cx="2737203" cy="24357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Стрелка вниз 26"/>
          <p:cNvSpPr/>
          <p:nvPr/>
        </p:nvSpPr>
        <p:spPr>
          <a:xfrm>
            <a:off x="2598041" y="3409740"/>
            <a:ext cx="274844" cy="15102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трелка вниз 27"/>
          <p:cNvSpPr/>
          <p:nvPr/>
        </p:nvSpPr>
        <p:spPr>
          <a:xfrm>
            <a:off x="3238575" y="3458534"/>
            <a:ext cx="282382" cy="14614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верх 28"/>
          <p:cNvSpPr/>
          <p:nvPr/>
        </p:nvSpPr>
        <p:spPr>
          <a:xfrm flipH="1">
            <a:off x="3799477" y="3444084"/>
            <a:ext cx="266981" cy="147590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959364" y="3458533"/>
            <a:ext cx="400110" cy="1461455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ru-RU" sz="1400" dirty="0" smtClean="0">
                <a:cs typeface="Times New Roman" pitchFamily="18" charset="0"/>
              </a:rPr>
              <a:t>9.Оплата/акцепт</a:t>
            </a:r>
            <a:endParaRPr lang="ru-RU" sz="1400" dirty="0"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5666" y="865852"/>
            <a:ext cx="11539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2800" b="1" dirty="0" smtClean="0">
                <a:solidFill>
                  <a:schemeClr val="accent5">
                    <a:lumMod val="75000"/>
                  </a:schemeClr>
                </a:solidFill>
                <a:cs typeface="Segoe UI" panose="020B0502040204020203" pitchFamily="34" charset="0"/>
              </a:rPr>
              <a:t>Инкассо</a:t>
            </a:r>
          </a:p>
        </p:txBody>
      </p:sp>
    </p:spTree>
    <p:extLst>
      <p:ext uri="{BB962C8B-B14F-4D97-AF65-F5344CB8AC3E}">
        <p14:creationId xmlns:p14="http://schemas.microsoft.com/office/powerpoint/2010/main" val="351891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5" grpId="0"/>
      <p:bldP spid="18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1" r="48035" b="21487"/>
          <a:stretch/>
        </p:blipFill>
        <p:spPr>
          <a:xfrm>
            <a:off x="4139241" y="-11523"/>
            <a:ext cx="8052759" cy="6869523"/>
          </a:xfrm>
          <a:prstGeom prst="rect">
            <a:avLst/>
          </a:prstGeom>
        </p:spPr>
      </p:pic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ru-RU" dirty="0"/>
              <a:t>		</a:t>
            </a:r>
            <a:endParaRPr lang="ru-RU" sz="4400" u="sng" dirty="0">
              <a:solidFill>
                <a:srgbClr val="00339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1159" y="1285860"/>
            <a:ext cx="8247290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Tx/>
              <a:buNone/>
              <a:defRPr/>
            </a:pP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Tx/>
              <a:buNone/>
              <a:defRPr/>
            </a:pPr>
            <a:r>
              <a:rPr lang="ru-RU" sz="1400" b="1" dirty="0"/>
              <a:t>	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04" y="261736"/>
            <a:ext cx="1937726" cy="401045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633649"/>
              </p:ext>
            </p:extLst>
          </p:nvPr>
        </p:nvGraphicFramePr>
        <p:xfrm>
          <a:off x="477253" y="1651363"/>
          <a:ext cx="11237494" cy="4909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0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7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989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ВИДЫ ИНКАССО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РИСКИ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2542"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Чистое инкассо </a:t>
                      </a:r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– для оплаты предъявляются исключительно финансовые документы (простые и переводные векселя, чеки и т.п.).</a:t>
                      </a:r>
                    </a:p>
                    <a:p>
                      <a:pPr algn="just"/>
                      <a:endParaRPr lang="ru-RU" sz="1600" dirty="0" smtClean="0">
                        <a:latin typeface="+mn-lt"/>
                      </a:endParaRPr>
                    </a:p>
                    <a:p>
                      <a:pPr algn="just"/>
                      <a:endParaRPr lang="ru-RU" sz="1600" dirty="0" smtClean="0">
                        <a:latin typeface="+mn-lt"/>
                      </a:endParaRPr>
                    </a:p>
                    <a:p>
                      <a:pPr algn="just"/>
                      <a:endParaRPr lang="ru-RU" sz="16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algn="just"/>
                      <a:r>
                        <a:rPr lang="ru-RU" sz="1600" b="1" i="1" u="sng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Чистое инкассо обычно используется  при выполнении работ и оказании услуг </a:t>
                      </a:r>
                    </a:p>
                    <a:p>
                      <a:pPr algn="just"/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	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Для этого вида характерен большой риск из-за отсутствия контроля при переходе прав собственности на товар.</a:t>
                      </a:r>
                    </a:p>
                    <a:p>
                      <a:pPr algn="just"/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Всегда существует вероятность того, что импортер, получивший товар, откажется выполнить платеж по поручению.</a:t>
                      </a:r>
                    </a:p>
                    <a:p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7426"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Документарное инкассо </a:t>
                      </a:r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– для оплаты предъявляются финансовые документы, сопровождаемые коммерческими документами (счет-фактура, транспортные документы, страховой</a:t>
                      </a:r>
                      <a:r>
                        <a:rPr lang="ru-RU" sz="16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 полис, упаковочный лист и т.д.)</a:t>
                      </a:r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 или исключительно коммерческие документы.</a:t>
                      </a:r>
                      <a:endParaRPr lang="ru-RU" sz="1600" dirty="0" smtClean="0">
                        <a:latin typeface="+mn-lt"/>
                      </a:endParaRPr>
                    </a:p>
                    <a:p>
                      <a:pPr algn="just"/>
                      <a:endParaRPr lang="ru-RU" sz="1600" dirty="0" smtClean="0">
                        <a:latin typeface="+mn-lt"/>
                      </a:endParaRPr>
                    </a:p>
                    <a:p>
                      <a:pPr algn="just"/>
                      <a:r>
                        <a:rPr lang="ru-RU" sz="1600" b="1" i="1" u="sng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Документарное инкассо обычно используется в торговых сделках</a:t>
                      </a:r>
                      <a:endParaRPr lang="ru-RU" sz="1600" b="1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Для экспортера документарное инкассо является более надежным методом платежа по сравнению с чистым инкассо, поскольку позволяет контролировать отгруженный товар до момента оплаты и последующей передачи коммерческих документов импортеру.</a:t>
                      </a:r>
                    </a:p>
                    <a:p>
                      <a:pPr algn="just"/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5666" y="865852"/>
            <a:ext cx="11539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2800" b="1" dirty="0" smtClean="0">
                <a:solidFill>
                  <a:schemeClr val="accent5">
                    <a:lumMod val="75000"/>
                  </a:schemeClr>
                </a:solidFill>
                <a:cs typeface="Segoe UI" panose="020B0502040204020203" pitchFamily="34" charset="0"/>
              </a:rPr>
              <a:t>Инкассо</a:t>
            </a:r>
          </a:p>
        </p:txBody>
      </p:sp>
    </p:spTree>
    <p:extLst>
      <p:ext uri="{BB962C8B-B14F-4D97-AF65-F5344CB8AC3E}">
        <p14:creationId xmlns:p14="http://schemas.microsoft.com/office/powerpoint/2010/main" val="305408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1" r="48035" b="21487"/>
          <a:stretch/>
        </p:blipFill>
        <p:spPr>
          <a:xfrm>
            <a:off x="4139241" y="-11523"/>
            <a:ext cx="8052759" cy="6869523"/>
          </a:xfrm>
          <a:prstGeom prst="rect">
            <a:avLst/>
          </a:prstGeom>
        </p:spPr>
      </p:pic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ru-RU" dirty="0"/>
              <a:t>		</a:t>
            </a:r>
            <a:endParaRPr lang="ru-RU" sz="4400" u="sng" dirty="0">
              <a:solidFill>
                <a:srgbClr val="00339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1159" y="1285860"/>
            <a:ext cx="8247290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Tx/>
              <a:buNone/>
              <a:defRPr/>
            </a:pP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Tx/>
              <a:buNone/>
              <a:defRPr/>
            </a:pPr>
            <a:r>
              <a:rPr lang="ru-RU" sz="1400" b="1" dirty="0"/>
              <a:t>	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04" y="261736"/>
            <a:ext cx="1937726" cy="401045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4160005" y="1852805"/>
            <a:ext cx="7554742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Экспортер и импортер имеют устоявшиеся отношения, работают на доверительной основе.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Экспортер уверен в том, что страна-импортер политически и экономически стабильна.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Продажа с оплатой по открытому счёту считается слишком рискованной.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Аккредитив неприемлем для импортера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477253" y="2130973"/>
            <a:ext cx="3538736" cy="396798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Документарное инкассо следует использовать только при следующих условиях: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5666" y="865852"/>
            <a:ext cx="11539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2800" b="1" dirty="0" smtClean="0">
                <a:solidFill>
                  <a:schemeClr val="accent5">
                    <a:lumMod val="75000"/>
                  </a:schemeClr>
                </a:solidFill>
                <a:cs typeface="Segoe UI" panose="020B0502040204020203" pitchFamily="34" charset="0"/>
              </a:rPr>
              <a:t>Инкассо</a:t>
            </a:r>
          </a:p>
        </p:txBody>
      </p:sp>
    </p:spTree>
    <p:extLst>
      <p:ext uri="{BB962C8B-B14F-4D97-AF65-F5344CB8AC3E}">
        <p14:creationId xmlns:p14="http://schemas.microsoft.com/office/powerpoint/2010/main" val="170661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1" r="48035" b="21487"/>
          <a:stretch/>
        </p:blipFill>
        <p:spPr>
          <a:xfrm>
            <a:off x="4139241" y="-11523"/>
            <a:ext cx="8052759" cy="68695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04" y="261736"/>
            <a:ext cx="1937726" cy="4010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5666" y="261736"/>
            <a:ext cx="11539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Документарные операции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2869588" y="1058215"/>
            <a:ext cx="6731619" cy="3020371"/>
          </a:xfrm>
          <a:prstGeom prst="downArrow">
            <a:avLst>
              <a:gd name="adj1" fmla="val 50000"/>
              <a:gd name="adj2" fmla="val 5264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Сделки по документарным операциям сочетают коммерческие интересы с решениями по снижению рисков: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82279" y="4105325"/>
            <a:ext cx="3637502" cy="19730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Для экспортера – гарантируют получение оплаты вовремя и в валюте, оговоренной в договоре</a:t>
            </a:r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816026" y="4141826"/>
            <a:ext cx="3570362" cy="19574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Для импортера – гарантируют получение товаров или услуг вовремя, в качестве и объеме, оговоренных в договоре</a:t>
            </a:r>
          </a:p>
        </p:txBody>
      </p:sp>
    </p:spTree>
    <p:extLst>
      <p:ext uri="{BB962C8B-B14F-4D97-AF65-F5344CB8AC3E}">
        <p14:creationId xmlns:p14="http://schemas.microsoft.com/office/powerpoint/2010/main" val="76458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1" r="48035" b="21487"/>
          <a:stretch/>
        </p:blipFill>
        <p:spPr>
          <a:xfrm>
            <a:off x="4139241" y="-11523"/>
            <a:ext cx="8052759" cy="6869523"/>
          </a:xfrm>
          <a:prstGeom prst="rect">
            <a:avLst/>
          </a:prstGeom>
        </p:spPr>
      </p:pic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ru-RU" dirty="0"/>
              <a:t>		</a:t>
            </a:r>
            <a:endParaRPr lang="ru-RU" sz="4400" u="sng" dirty="0">
              <a:solidFill>
                <a:srgbClr val="00339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1159" y="1285860"/>
            <a:ext cx="8247290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Tx/>
              <a:buNone/>
              <a:defRPr/>
            </a:pP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Tx/>
              <a:buNone/>
              <a:defRPr/>
            </a:pPr>
            <a:r>
              <a:rPr lang="ru-RU" sz="1400" b="1" dirty="0"/>
              <a:t>	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04" y="261736"/>
            <a:ext cx="1937726" cy="4010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77253" y="1757696"/>
            <a:ext cx="11237494" cy="47089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Торговое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финансирование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– это финансирование внешнеторговых операций клиентов в рамках открытых клиенту кредитных линий, за счет индивидуального финансирования конкретной сделки. Финансирование с использованием документарных инструментов, главным образом аккредитивов и гарантий. </a:t>
            </a:r>
          </a:p>
          <a:p>
            <a:pPr>
              <a:defRPr/>
            </a:pP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Под внешнеторговыми операциями клиентов понимаются операции, предполагающие трансграничные расчеты между сторонами по контракту, традиционно связанные с импортом или экспортом товаров или услуг. </a:t>
            </a:r>
          </a:p>
          <a:p>
            <a:pPr algn="just">
              <a:buFontTx/>
              <a:buNone/>
              <a:defRPr/>
            </a:pP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buFontTx/>
              <a:buNone/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Потенциальные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клиенты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defRPr/>
            </a:pP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Клиенты Банка, для которых торговое финансирование может представлять интерес – это экспортеры или импортеры товаров или услуг. </a:t>
            </a:r>
          </a:p>
          <a:p>
            <a:pPr algn="just"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Торговое финансирование является необходимым элементом финансирования любой компании, занимающейся экспортно-импортной деятельностью.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5666" y="865852"/>
            <a:ext cx="11539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2800" b="1" dirty="0" smtClean="0">
                <a:solidFill>
                  <a:schemeClr val="accent5">
                    <a:lumMod val="75000"/>
                  </a:schemeClr>
                </a:solidFill>
                <a:cs typeface="Segoe UI" panose="020B0502040204020203" pitchFamily="34" charset="0"/>
              </a:rPr>
              <a:t>Торговое финансирование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210680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1" r="48035" b="21487"/>
          <a:stretch/>
        </p:blipFill>
        <p:spPr>
          <a:xfrm>
            <a:off x="4139241" y="-11523"/>
            <a:ext cx="8052759" cy="6869523"/>
          </a:xfrm>
          <a:prstGeom prst="rect">
            <a:avLst/>
          </a:prstGeom>
        </p:spPr>
      </p:pic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ru-RU" dirty="0"/>
              <a:t>		</a:t>
            </a:r>
            <a:endParaRPr lang="ru-RU" sz="4400" u="sng" dirty="0">
              <a:solidFill>
                <a:srgbClr val="00339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1159" y="1285860"/>
            <a:ext cx="8247290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Tx/>
              <a:buNone/>
              <a:defRPr/>
            </a:pP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Tx/>
              <a:buNone/>
              <a:defRPr/>
            </a:pPr>
            <a:r>
              <a:rPr lang="ru-RU" sz="1400" b="1" dirty="0"/>
              <a:t>	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04" y="261736"/>
            <a:ext cx="1937726" cy="40104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7253" y="1655191"/>
            <a:ext cx="11237494" cy="44627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300" b="1" dirty="0">
                <a:solidFill>
                  <a:schemeClr val="accent5">
                    <a:lumMod val="50000"/>
                  </a:schemeClr>
                </a:solidFill>
              </a:rPr>
              <a:t>Виды документарных операций и инструментов </a:t>
            </a:r>
            <a:r>
              <a:rPr lang="ru-RU" sz="2300" b="1" dirty="0" smtClean="0">
                <a:solidFill>
                  <a:schemeClr val="accent5">
                    <a:lumMod val="50000"/>
                  </a:schemeClr>
                </a:solidFill>
              </a:rPr>
              <a:t>торгового </a:t>
            </a:r>
            <a:r>
              <a:rPr lang="ru-RU" sz="2300" b="1" dirty="0">
                <a:solidFill>
                  <a:schemeClr val="accent5">
                    <a:lumMod val="50000"/>
                  </a:schemeClr>
                </a:solidFill>
              </a:rPr>
              <a:t>финансирования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091137"/>
              </p:ext>
            </p:extLst>
          </p:nvPr>
        </p:nvGraphicFramePr>
        <p:xfrm>
          <a:off x="477253" y="2196407"/>
          <a:ext cx="11237494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8747">
                  <a:extLst>
                    <a:ext uri="{9D8B030D-6E8A-4147-A177-3AD203B41FA5}">
                      <a16:colId xmlns:a16="http://schemas.microsoft.com/office/drawing/2014/main" val="2484939838"/>
                    </a:ext>
                  </a:extLst>
                </a:gridCol>
                <a:gridCol w="5618747">
                  <a:extLst>
                    <a:ext uri="{9D8B030D-6E8A-4147-A177-3AD203B41FA5}">
                      <a16:colId xmlns:a16="http://schemas.microsoft.com/office/drawing/2014/main" val="1112251409"/>
                    </a:ext>
                  </a:extLst>
                </a:gridCol>
              </a:tblGrid>
              <a:tr h="820005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АККРЕДИТИВЫ</a:t>
                      </a:r>
                      <a:r>
                        <a:rPr lang="ru-RU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</a:p>
                    <a:p>
                      <a:pPr algn="ctr"/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БАНКОВСКИЕ ГАРАНТИИ </a:t>
                      </a:r>
                    </a:p>
                    <a:p>
                      <a:pPr algn="ctr"/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57076"/>
                  </a:ext>
                </a:extLst>
              </a:tr>
              <a:tr h="248576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Аккредитивы с платежом 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по предъявлении документов в банк </a:t>
                      </a:r>
                    </a:p>
                    <a:p>
                      <a:endParaRPr lang="ru-RU" sz="24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Аккредитивы с отсрочкой платежа по документам </a:t>
                      </a:r>
                    </a:p>
                    <a:p>
                      <a:endParaRPr lang="ru-RU" sz="24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Аккредитивы с «красной оговоркой» </a:t>
                      </a:r>
                    </a:p>
                    <a:p>
                      <a:endParaRPr lang="ru-RU" sz="24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другие </a:t>
                      </a:r>
                    </a:p>
                    <a:p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Гарантии платежа </a:t>
                      </a:r>
                    </a:p>
                    <a:p>
                      <a:pPr>
                        <a:defRPr/>
                      </a:pPr>
                      <a:endParaRPr lang="ru-RU" sz="24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>
                        <a:defRPr/>
                      </a:pPr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Гарантии возврата авансового платежа </a:t>
                      </a:r>
                    </a:p>
                    <a:p>
                      <a:pPr>
                        <a:defRPr/>
                      </a:pPr>
                      <a:endParaRPr lang="ru-RU" sz="24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>
                        <a:defRPr/>
                      </a:pPr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Гарантии исполнения контракта </a:t>
                      </a:r>
                    </a:p>
                    <a:p>
                      <a:pPr>
                        <a:defRPr/>
                      </a:pPr>
                      <a:endParaRPr lang="ru-RU" sz="24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>
                        <a:defRPr/>
                      </a:pPr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Тендерные гарантии </a:t>
                      </a:r>
                    </a:p>
                    <a:p>
                      <a:pPr>
                        <a:defRPr/>
                      </a:pPr>
                      <a:endParaRPr lang="ru-RU" sz="24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>
                        <a:defRPr/>
                      </a:pPr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другие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01154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65666" y="865852"/>
            <a:ext cx="11539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2800" b="1" dirty="0" smtClean="0">
                <a:solidFill>
                  <a:schemeClr val="accent5">
                    <a:lumMod val="75000"/>
                  </a:schemeClr>
                </a:solidFill>
                <a:cs typeface="Segoe UI" panose="020B0502040204020203" pitchFamily="34" charset="0"/>
              </a:rPr>
              <a:t>Торговое финансирование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382436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1" r="48035" b="21487"/>
          <a:stretch/>
        </p:blipFill>
        <p:spPr>
          <a:xfrm rot="10800000">
            <a:off x="0" y="-11523"/>
            <a:ext cx="8052759" cy="6869523"/>
          </a:xfrm>
          <a:prstGeom prst="rect">
            <a:avLst/>
          </a:prstGeom>
        </p:spPr>
      </p:pic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ru-RU" dirty="0"/>
              <a:t>		</a:t>
            </a:r>
            <a:endParaRPr lang="ru-RU" sz="4400" u="sng" dirty="0">
              <a:solidFill>
                <a:srgbClr val="00339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1159" y="1285860"/>
            <a:ext cx="8247290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Tx/>
              <a:buNone/>
              <a:defRPr/>
            </a:pP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Tx/>
              <a:buNone/>
              <a:defRPr/>
            </a:pPr>
            <a:r>
              <a:rPr lang="ru-RU" sz="1400" b="1" dirty="0"/>
              <a:t>	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04" y="261736"/>
            <a:ext cx="1937726" cy="4010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77253" y="1757696"/>
            <a:ext cx="11237494" cy="40934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Торговое финансирование с использованием документарных аккредитивов. </a:t>
            </a:r>
          </a:p>
          <a:p>
            <a:pPr>
              <a:buFontTx/>
              <a:buNone/>
              <a:defRPr/>
            </a:pP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Аккредитивы удобны и популярны не только в качестве формы расчета по контрактам, но и как инструменты организации финансирования внешнеторговых операций. </a:t>
            </a:r>
          </a:p>
          <a:p>
            <a:pPr algn="just">
              <a:defRPr/>
            </a:pP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Среди инструментов краткосрочного торгового финансирования наибольшей популярностью пользуются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аккредитивы с постфинансированием/отсрочкой платежа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. </a:t>
            </a:r>
          </a:p>
          <a:p>
            <a:pPr algn="just"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Данное направление представляет особый интерес для компаний, осуществляющих импортные операции и нуждающихся в привлечении банковских ресурсов сроком до 1 года. </a:t>
            </a:r>
          </a:p>
          <a:p>
            <a:pPr algn="just">
              <a:defRPr/>
            </a:pP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Постфинансирование/отсрочка платежа по аккредитиву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является кредитом на заранее определенный срок, который ОАО «Бакай Банк» предоставляет своему клиенту за счет своих средств.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5666" y="865852"/>
            <a:ext cx="11539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2800" b="1" dirty="0" smtClean="0">
                <a:solidFill>
                  <a:schemeClr val="accent5">
                    <a:lumMod val="75000"/>
                  </a:schemeClr>
                </a:solidFill>
                <a:cs typeface="Segoe UI" panose="020B0502040204020203" pitchFamily="34" charset="0"/>
              </a:rPr>
              <a:t>Торговое финансирование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86780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1" r="48035" b="21487"/>
          <a:stretch/>
        </p:blipFill>
        <p:spPr>
          <a:xfrm rot="10800000">
            <a:off x="0" y="-11523"/>
            <a:ext cx="8052759" cy="6869523"/>
          </a:xfrm>
          <a:prstGeom prst="rect">
            <a:avLst/>
          </a:prstGeom>
        </p:spPr>
      </p:pic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ru-RU" dirty="0"/>
              <a:t>		</a:t>
            </a:r>
            <a:endParaRPr lang="ru-RU" sz="4400" u="sng" dirty="0">
              <a:solidFill>
                <a:srgbClr val="00339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1159" y="1285860"/>
            <a:ext cx="8247290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Tx/>
              <a:buNone/>
              <a:defRPr/>
            </a:pP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Tx/>
              <a:buNone/>
              <a:defRPr/>
            </a:pPr>
            <a:r>
              <a:rPr lang="ru-RU" sz="1400" b="1" dirty="0"/>
              <a:t>	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04" y="261736"/>
            <a:ext cx="1937726" cy="401045"/>
          </a:xfrm>
          <a:prstGeom prst="rect">
            <a:avLst/>
          </a:prstGeom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693532147"/>
              </p:ext>
            </p:extLst>
          </p:nvPr>
        </p:nvGraphicFramePr>
        <p:xfrm>
          <a:off x="477253" y="1946003"/>
          <a:ext cx="11237494" cy="454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65666" y="865852"/>
            <a:ext cx="11539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2800" b="1" dirty="0" smtClean="0">
                <a:solidFill>
                  <a:schemeClr val="accent5">
                    <a:lumMod val="75000"/>
                  </a:schemeClr>
                </a:solidFill>
                <a:cs typeface="Segoe UI" panose="020B0502040204020203" pitchFamily="34" charset="0"/>
              </a:rPr>
              <a:t>Торговое финансирование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116907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1" r="48035" b="21487"/>
          <a:stretch/>
        </p:blipFill>
        <p:spPr>
          <a:xfrm>
            <a:off x="4139241" y="-11523"/>
            <a:ext cx="8052759" cy="68695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04" y="261736"/>
            <a:ext cx="1937726" cy="40104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345027" y="1906624"/>
            <a:ext cx="8369720" cy="38933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</a:rPr>
              <a:t>Это </a:t>
            </a:r>
            <a:r>
              <a:rPr lang="ru-RU" sz="1900" dirty="0">
                <a:solidFill>
                  <a:schemeClr val="accent5">
                    <a:lumMod val="50000"/>
                  </a:schemeClr>
                </a:solidFill>
              </a:rPr>
              <a:t>целевое кредитование (обычно сроком не более 1 года) клиентов, которые осуществляют внешнеторговую деятельность, связанную с экспортом товаров и услуг из одного государства в другое. </a:t>
            </a:r>
            <a:endParaRPr lang="ru-RU" sz="19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defRPr/>
            </a:pPr>
            <a:endParaRPr lang="ru-RU" sz="19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</a:rPr>
              <a:t>Клиентам банка, занимающихся экспортом товаров предлагается </a:t>
            </a:r>
            <a:r>
              <a:rPr lang="ru-RU" sz="1900" dirty="0">
                <a:solidFill>
                  <a:schemeClr val="accent5">
                    <a:lumMod val="50000"/>
                  </a:schemeClr>
                </a:solidFill>
              </a:rPr>
              <a:t>в качестве инструментов предэкспортного финансирования связанные кредиты и кредитные линии, для финансирования производства экспортной продукции и/или закупку материалов, комплектующих и т.д. для такого производства</a:t>
            </a: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algn="just">
              <a:defRPr/>
            </a:pP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9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ru-RU" sz="1900" dirty="0">
                <a:solidFill>
                  <a:schemeClr val="accent5">
                    <a:lumMod val="50000"/>
                  </a:schemeClr>
                </a:solidFill>
              </a:rPr>
              <a:t>Предэкспортное финансирование позволяет нашим клиентам завершить производственный цикл без отвлечения собственных оборотных средств. </a:t>
            </a:r>
          </a:p>
          <a:p>
            <a:pPr algn="just">
              <a:defRPr/>
            </a:pP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</a:rPr>
              <a:t>Банком могут быть предоставлены клиентам индивидуальные ставки по финансированию экспорта, для поддержания их экспортных операций. </a:t>
            </a:r>
            <a:endParaRPr lang="ru-RU" sz="19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39865" y="2690360"/>
            <a:ext cx="2969692" cy="2910678"/>
          </a:xfrm>
          <a:prstGeom prst="rightArrow">
            <a:avLst>
              <a:gd name="adj1" fmla="val 50000"/>
              <a:gd name="adj2" fmla="val 5167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Предэкспортное финансирование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5666" y="865852"/>
            <a:ext cx="11539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2800" b="1" dirty="0" smtClean="0">
                <a:solidFill>
                  <a:schemeClr val="accent5">
                    <a:lumMod val="75000"/>
                  </a:schemeClr>
                </a:solidFill>
                <a:cs typeface="Segoe UI" panose="020B0502040204020203" pitchFamily="34" charset="0"/>
              </a:rPr>
              <a:t>Торговое финансирование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246211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1" r="48035" b="21487"/>
          <a:stretch/>
        </p:blipFill>
        <p:spPr>
          <a:xfrm rot="10800000">
            <a:off x="0" y="-11523"/>
            <a:ext cx="8052759" cy="686952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232367" y="785362"/>
            <a:ext cx="19384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None/>
            </a:pPr>
            <a:endParaRPr lang="en-US" sz="9600" dirty="0">
              <a:solidFill>
                <a:schemeClr val="accent5">
                  <a:lumMod val="75000"/>
                </a:schemeClr>
              </a:solidFill>
              <a:ea typeface="Montserrat"/>
              <a:cs typeface="Calibri" panose="020F050202020403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16399" y="1175382"/>
            <a:ext cx="11441757" cy="1334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chemeClr val="accent5">
                  <a:lumMod val="75000"/>
                </a:schemeClr>
              </a:solidFill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5666" y="261736"/>
            <a:ext cx="11539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y-KG" sz="3600" b="1" dirty="0" smtClean="0">
                <a:solidFill>
                  <a:schemeClr val="accent5">
                    <a:lumMod val="75000"/>
                  </a:schemeClr>
                </a:solidFill>
                <a:cs typeface="Segoe UI" panose="020B0502040204020203" pitchFamily="34" charset="0"/>
              </a:rPr>
              <a:t>Предложение ОАО «Бакай Банк»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04" y="261736"/>
            <a:ext cx="1937726" cy="40104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57200" y="1052736"/>
            <a:ext cx="8147248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defTabSz="685800">
              <a:lnSpc>
                <a:spcPct val="80000"/>
              </a:lnSpc>
              <a:spcBef>
                <a:spcPts val="750"/>
              </a:spcBef>
              <a:buNone/>
            </a:pPr>
            <a:endParaRPr lang="ru-RU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5666" y="1494078"/>
            <a:ext cx="2396355" cy="49741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002060"/>
                </a:solidFill>
                <a:cs typeface="Arial" charset="0"/>
              </a:rPr>
              <a:t>Аккредитивы </a:t>
            </a:r>
          </a:p>
          <a:p>
            <a:r>
              <a:rPr lang="ru-RU" sz="2000" dirty="0">
                <a:solidFill>
                  <a:srgbClr val="002060"/>
                </a:solidFill>
                <a:cs typeface="Arial" charset="0"/>
              </a:rPr>
              <a:t>по импортным экспортным</a:t>
            </a:r>
          </a:p>
          <a:p>
            <a:r>
              <a:rPr lang="ru-RU" sz="2000" dirty="0">
                <a:solidFill>
                  <a:srgbClr val="002060"/>
                </a:solidFill>
                <a:cs typeface="Arial" charset="0"/>
              </a:rPr>
              <a:t>сделкам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209384" y="1494077"/>
            <a:ext cx="2623250" cy="49741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Выпуск  любых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видов гарантий и обеспечение выпуска гарантий банками других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стран</a:t>
            </a:r>
          </a:p>
          <a:p>
            <a:endParaRPr lang="ru-RU" dirty="0" smtClean="0">
              <a:solidFill>
                <a:srgbClr val="002060"/>
              </a:solidFill>
              <a:cs typeface="Arial" charset="0"/>
            </a:endParaRP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Выпуск контр-гарантий</a:t>
            </a: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  <a:cs typeface="Arial" charset="0"/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Выпуск прямых гарантий под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контр-гарантии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иностранных банков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  <a:cs typeface="Arial" charset="0"/>
            </a:endParaRP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Авизование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гарантий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179447" y="1494077"/>
            <a:ext cx="2623250" cy="49741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Посреднические </a:t>
            </a:r>
            <a:r>
              <a:rPr lang="ru-RU" sz="2000" dirty="0" smtClean="0">
                <a:solidFill>
                  <a:srgbClr val="002060"/>
                </a:solidFill>
                <a:cs typeface="Arial" charset="0"/>
              </a:rPr>
              <a:t>услуги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 по инкассо</a:t>
            </a:r>
          </a:p>
          <a:p>
            <a:endParaRPr lang="ru-RU" sz="2000" dirty="0" smtClean="0">
              <a:solidFill>
                <a:schemeClr val="accent5">
                  <a:lumMod val="50000"/>
                </a:schemeClr>
              </a:solidFill>
              <a:cs typeface="Arial" charset="0"/>
            </a:endParaRP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Составление инкассового поручения</a:t>
            </a:r>
          </a:p>
          <a:p>
            <a:endParaRPr lang="ru-RU" sz="2000" dirty="0" smtClean="0">
              <a:solidFill>
                <a:schemeClr val="accent5">
                  <a:lumMod val="50000"/>
                </a:schemeClr>
              </a:solidFill>
              <a:cs typeface="Arial" charset="0"/>
            </a:endParaRP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Передача </a:t>
            </a: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документов для акцепта</a:t>
            </a:r>
          </a:p>
          <a:p>
            <a:endParaRPr lang="ru-RU" sz="2000" dirty="0" smtClean="0">
              <a:solidFill>
                <a:schemeClr val="accent5">
                  <a:lumMod val="50000"/>
                </a:schemeClr>
              </a:solidFill>
              <a:cs typeface="Arial" charset="0"/>
            </a:endParaRP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Сбор денежных средств для инкассо               </a:t>
            </a:r>
            <a:endParaRPr lang="ru-RU" sz="2000" dirty="0">
              <a:solidFill>
                <a:schemeClr val="accent5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210897" y="1494077"/>
            <a:ext cx="2436549" cy="49741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charset="0"/>
              </a:rPr>
              <a:t>Возможность финансирования экспортных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charset="0"/>
              </a:rPr>
              <a:t>импортных сделок клиента</a:t>
            </a:r>
            <a:endParaRPr lang="ru-RU" sz="2000" dirty="0">
              <a:solidFill>
                <a:srgbClr val="00206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95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660" y="462258"/>
            <a:ext cx="5606144" cy="79710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y-KG" sz="36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Segoe UI" panose="020B0502040204020203" pitchFamily="34" charset="0"/>
              </a:rPr>
              <a:t>КОНТАКТЫ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87285" y="6470453"/>
            <a:ext cx="881678" cy="2865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akai.kg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Google Shape;301;p11"/>
          <p:cNvSpPr/>
          <p:nvPr/>
        </p:nvSpPr>
        <p:spPr>
          <a:xfrm>
            <a:off x="7187285" y="5322208"/>
            <a:ext cx="1043214" cy="1043214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ea typeface="Montserrat"/>
              <a:cs typeface="Montserrat"/>
              <a:sym typeface="Montserrat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541861" y="5318125"/>
            <a:ext cx="3336471" cy="1539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y-KG" sz="1800" dirty="0" smtClean="0">
                <a:solidFill>
                  <a:schemeClr val="bg1">
                    <a:lumMod val="50000"/>
                  </a:schemeClr>
                </a:solidFill>
              </a:rPr>
              <a:t>Контакт центр 6111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ky-KG" sz="1800" dirty="0">
                <a:solidFill>
                  <a:schemeClr val="bg1">
                    <a:lumMod val="50000"/>
                  </a:schemeClr>
                </a:solidFill>
              </a:rPr>
              <a:t>т</a:t>
            </a:r>
            <a:r>
              <a:rPr lang="ky-KG" sz="1800" dirty="0" smtClean="0">
                <a:solidFill>
                  <a:schemeClr val="bg1">
                    <a:lumMod val="50000"/>
                  </a:schemeClr>
                </a:solidFill>
              </a:rPr>
              <a:t>ел.: +996 (312) 61 00 61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ky-KG" sz="1800" dirty="0" smtClean="0">
                <a:solidFill>
                  <a:schemeClr val="bg1">
                    <a:lumMod val="50000"/>
                  </a:schemeClr>
                </a:solidFill>
              </a:rPr>
              <a:t>Кыргызстан, ул. Мичурина, 56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ky-KG" sz="1800" dirty="0" smtClean="0">
                <a:solidFill>
                  <a:schemeClr val="bg1">
                    <a:lumMod val="50000"/>
                  </a:schemeClr>
                </a:solidFill>
              </a:rPr>
              <a:t>720040</a:t>
            </a:r>
            <a:endParaRPr lang="ru-RU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64660" y="6365422"/>
            <a:ext cx="1509486" cy="2163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ky-KG" sz="1000" b="1" dirty="0" smtClean="0">
                <a:solidFill>
                  <a:schemeClr val="bg1">
                    <a:lumMod val="50000"/>
                  </a:schemeClr>
                </a:solidFill>
                <a:cs typeface="Segoe UI" panose="020B0502040204020203" pitchFamily="34" charset="0"/>
              </a:rPr>
              <a:t>Лиц. НБКР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ky-KG" sz="1000" b="1" dirty="0" smtClean="0">
                <a:solidFill>
                  <a:schemeClr val="bg1">
                    <a:lumMod val="50000"/>
                  </a:schemeClr>
                </a:solidFill>
                <a:cs typeface="Segoe UI" panose="020B0502040204020203" pitchFamily="34" charset="0"/>
              </a:rPr>
              <a:t>№043</a:t>
            </a:r>
            <a:endParaRPr lang="ru-RU" sz="1000" b="1" dirty="0" smtClean="0">
              <a:solidFill>
                <a:schemeClr val="bg1">
                  <a:lumMod val="50000"/>
                </a:schemeClr>
              </a:solidFill>
              <a:cs typeface="Segoe UI" panose="020B0502040204020203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04" y="261736"/>
            <a:ext cx="1937726" cy="40104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4659" y="1439178"/>
            <a:ext cx="114136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ru-RU" sz="2400" b="1" dirty="0">
                <a:solidFill>
                  <a:srgbClr val="003399"/>
                </a:solidFill>
                <a:cs typeface="Segoe UI" panose="020B0502040204020203" pitchFamily="34" charset="0"/>
              </a:rPr>
              <a:t>За консультацией по продуктам или тарифам, Вы можете обратиться к сотрудникам Отдела документарных операций ОАО «Бакай Банк».</a:t>
            </a:r>
          </a:p>
          <a:p>
            <a:pPr algn="just">
              <a:buNone/>
            </a:pPr>
            <a:endParaRPr lang="ru-RU" sz="2400" b="1" dirty="0">
              <a:solidFill>
                <a:srgbClr val="003399"/>
              </a:solidFill>
              <a:cs typeface="Segoe UI" panose="020B0502040204020203" pitchFamily="34" charset="0"/>
            </a:endParaRPr>
          </a:p>
          <a:p>
            <a:pPr algn="just">
              <a:buNone/>
            </a:pPr>
            <a:r>
              <a:rPr lang="ru-RU" sz="2400" b="1" dirty="0">
                <a:solidFill>
                  <a:srgbClr val="003399"/>
                </a:solidFill>
                <a:cs typeface="Segoe UI" panose="020B0502040204020203" pitchFamily="34" charset="0"/>
              </a:rPr>
              <a:t>Контакты: тел.:</a:t>
            </a:r>
            <a:r>
              <a:rPr lang="en-US" sz="2400" b="1" dirty="0">
                <a:solidFill>
                  <a:srgbClr val="003399"/>
                </a:solidFill>
                <a:cs typeface="Segoe UI" panose="020B0502040204020203" pitchFamily="34" charset="0"/>
              </a:rPr>
              <a:t> 61 00 61 </a:t>
            </a:r>
            <a:r>
              <a:rPr lang="ru-RU" sz="2400" b="1" dirty="0">
                <a:solidFill>
                  <a:srgbClr val="003399"/>
                </a:solidFill>
                <a:cs typeface="Segoe UI" panose="020B0502040204020203" pitchFamily="34" charset="0"/>
              </a:rPr>
              <a:t>доб</a:t>
            </a:r>
            <a:r>
              <a:rPr lang="ru-RU" sz="2400" b="1" dirty="0" smtClean="0">
                <a:solidFill>
                  <a:srgbClr val="003399"/>
                </a:solidFill>
                <a:cs typeface="Segoe UI" panose="020B0502040204020203" pitchFamily="34" charset="0"/>
              </a:rPr>
              <a:t>.: 2756</a:t>
            </a:r>
            <a:endParaRPr lang="ru-RU" sz="2400" b="1" dirty="0">
              <a:solidFill>
                <a:srgbClr val="003399"/>
              </a:solidFill>
              <a:cs typeface="Segoe UI" panose="020B0502040204020203" pitchFamily="34" charset="0"/>
            </a:endParaRPr>
          </a:p>
          <a:p>
            <a:pPr algn="just">
              <a:buNone/>
            </a:pPr>
            <a:r>
              <a:rPr lang="en-US" sz="2400" b="1" dirty="0">
                <a:solidFill>
                  <a:srgbClr val="003399"/>
                </a:solidFill>
                <a:cs typeface="Segoe UI" panose="020B0502040204020203" pitchFamily="34" charset="0"/>
              </a:rPr>
              <a:t>e</a:t>
            </a:r>
            <a:r>
              <a:rPr lang="ru-RU" sz="2400" b="1" dirty="0">
                <a:solidFill>
                  <a:srgbClr val="003399"/>
                </a:solidFill>
                <a:cs typeface="Segoe UI" panose="020B0502040204020203" pitchFamily="34" charset="0"/>
              </a:rPr>
              <a:t>-</a:t>
            </a:r>
            <a:r>
              <a:rPr lang="en-US" sz="2400" b="1" dirty="0">
                <a:solidFill>
                  <a:srgbClr val="003399"/>
                </a:solidFill>
                <a:cs typeface="Segoe UI" panose="020B0502040204020203" pitchFamily="34" charset="0"/>
              </a:rPr>
              <a:t>mail</a:t>
            </a:r>
            <a:r>
              <a:rPr lang="ru-RU" sz="2400" b="1" dirty="0">
                <a:solidFill>
                  <a:srgbClr val="003399"/>
                </a:solidFill>
                <a:cs typeface="Segoe UI" panose="020B0502040204020203" pitchFamily="34" charset="0"/>
              </a:rPr>
              <a:t>: </a:t>
            </a:r>
            <a:r>
              <a:rPr lang="en-US" sz="2400" b="1" dirty="0">
                <a:solidFill>
                  <a:srgbClr val="003399"/>
                </a:solidFill>
                <a:cs typeface="Segoe UI" panose="020B0502040204020203" pitchFamily="34" charset="0"/>
                <a:hlinkClick r:id="rId4"/>
              </a:rPr>
              <a:t>zkarasartova</a:t>
            </a:r>
            <a:r>
              <a:rPr lang="ru-RU" sz="2400" b="1" dirty="0">
                <a:solidFill>
                  <a:srgbClr val="003399"/>
                </a:solidFill>
                <a:cs typeface="Segoe UI" panose="020B0502040204020203" pitchFamily="34" charset="0"/>
                <a:hlinkClick r:id="rId4"/>
              </a:rPr>
              <a:t>@</a:t>
            </a:r>
            <a:r>
              <a:rPr lang="en-US" sz="2400" b="1" dirty="0">
                <a:solidFill>
                  <a:srgbClr val="003399"/>
                </a:solidFill>
                <a:cs typeface="Segoe UI" panose="020B0502040204020203" pitchFamily="34" charset="0"/>
                <a:hlinkClick r:id="rId4"/>
              </a:rPr>
              <a:t>bakai</a:t>
            </a:r>
            <a:r>
              <a:rPr lang="ru-RU" sz="2400" b="1" dirty="0">
                <a:solidFill>
                  <a:srgbClr val="003399"/>
                </a:solidFill>
                <a:cs typeface="Segoe UI" panose="020B0502040204020203" pitchFamily="34" charset="0"/>
                <a:hlinkClick r:id="rId4"/>
              </a:rPr>
              <a:t>.</a:t>
            </a:r>
            <a:r>
              <a:rPr lang="en-US" sz="2400" b="1" dirty="0">
                <a:solidFill>
                  <a:srgbClr val="003399"/>
                </a:solidFill>
                <a:cs typeface="Segoe UI" panose="020B0502040204020203" pitchFamily="34" charset="0"/>
                <a:hlinkClick r:id="rId4"/>
              </a:rPr>
              <a:t>kg</a:t>
            </a:r>
            <a:r>
              <a:rPr lang="ru-RU" sz="2400" b="1" dirty="0" smtClean="0">
                <a:solidFill>
                  <a:srgbClr val="003399"/>
                </a:solidFill>
                <a:cs typeface="Segoe UI" panose="020B0502040204020203" pitchFamily="34" charset="0"/>
              </a:rPr>
              <a:t>, </a:t>
            </a:r>
            <a:r>
              <a:rPr lang="en-US" sz="2400" b="1" dirty="0" smtClean="0">
                <a:solidFill>
                  <a:srgbClr val="003399"/>
                </a:solidFill>
                <a:cs typeface="Segoe UI" panose="020B0502040204020203" pitchFamily="34" charset="0"/>
              </a:rPr>
              <a:t>nsmankulova@bakai.kg</a:t>
            </a:r>
            <a:r>
              <a:rPr lang="ru-RU" sz="2400" b="1" dirty="0" smtClean="0">
                <a:solidFill>
                  <a:srgbClr val="003399"/>
                </a:solidFill>
                <a:cs typeface="Segoe UI" panose="020B0502040204020203" pitchFamily="34" charset="0"/>
              </a:rPr>
              <a:t> </a:t>
            </a:r>
            <a:endParaRPr lang="ru-RU" sz="2400" b="1" dirty="0">
              <a:solidFill>
                <a:srgbClr val="003399"/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05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1" r="48035" b="21487"/>
          <a:stretch/>
        </p:blipFill>
        <p:spPr>
          <a:xfrm>
            <a:off x="4139241" y="-11523"/>
            <a:ext cx="8052759" cy="68695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04" y="261736"/>
            <a:ext cx="1937726" cy="4010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5666" y="261736"/>
            <a:ext cx="11539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Документарные операции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539552" y="1412775"/>
            <a:ext cx="4727224" cy="487316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Чтобы создавались благоприятные условия для совершения платежей, существует следующие виды документарных операций: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880348" y="1471180"/>
            <a:ext cx="4187056" cy="12659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Аккредитивы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880348" y="3226291"/>
            <a:ext cx="4187056" cy="12959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Гарантии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880348" y="5011449"/>
            <a:ext cx="4187056" cy="12968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Инкассо</a:t>
            </a:r>
          </a:p>
        </p:txBody>
      </p:sp>
    </p:spTree>
    <p:extLst>
      <p:ext uri="{BB962C8B-B14F-4D97-AF65-F5344CB8AC3E}">
        <p14:creationId xmlns:p14="http://schemas.microsoft.com/office/powerpoint/2010/main" val="326739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1" r="48035" b="21487"/>
          <a:stretch/>
        </p:blipFill>
        <p:spPr>
          <a:xfrm>
            <a:off x="4192616" y="-18780"/>
            <a:ext cx="8052759" cy="686952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232367" y="785362"/>
            <a:ext cx="19384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None/>
            </a:pPr>
            <a:endParaRPr lang="en-US" sz="9600" dirty="0">
              <a:solidFill>
                <a:schemeClr val="accent5">
                  <a:lumMod val="75000"/>
                </a:schemeClr>
              </a:solidFill>
              <a:ea typeface="Montserrat"/>
              <a:cs typeface="Calibri" panose="020F050202020403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16399" y="1175382"/>
            <a:ext cx="11441757" cy="1334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chemeClr val="accent5">
                  <a:lumMod val="75000"/>
                </a:schemeClr>
              </a:solidFill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5666" y="261736"/>
            <a:ext cx="11539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2800" b="1" dirty="0" smtClean="0">
                <a:solidFill>
                  <a:schemeClr val="accent5">
                    <a:lumMod val="75000"/>
                  </a:schemeClr>
                </a:solidFill>
                <a:cs typeface="Segoe UI" panose="020B0502040204020203" pitchFamily="34" charset="0"/>
              </a:rPr>
              <a:t>Аккредитивы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1" t="12766" r="16662" b="12633"/>
          <a:stretch/>
        </p:blipFill>
        <p:spPr>
          <a:xfrm>
            <a:off x="8418287" y="663260"/>
            <a:ext cx="3360882" cy="61874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6382" y="1058214"/>
            <a:ext cx="757674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Аккредитив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- обязательство банка произвести по указанию и за счет покупателя/импортера платеж экспортеру/продавцу на сумму стоимости поставленного товара/услуг против предъявленных экспортером/продавцом документов и соответствия их условиям аккредитива. </a:t>
            </a:r>
          </a:p>
          <a:p>
            <a:pPr algn="just">
              <a:buNone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</a:rPr>
              <a:t>Функция: платежный инструмент, средство безопасности, возможности финансирования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algn="just">
              <a:buNone/>
            </a:pPr>
            <a:r>
              <a:rPr lang="ru-RU" sz="2400" dirty="0"/>
              <a:t>   </a:t>
            </a:r>
          </a:p>
          <a:p>
            <a:pPr algn="just">
              <a:buNone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 Являясь гибким платежным инструментом, аккредитив предлагает различные возможности для уменьшения и распределения риска между партнерами.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04" y="261736"/>
            <a:ext cx="1937726" cy="40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17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1" r="48035" b="21487"/>
          <a:stretch/>
        </p:blipFill>
        <p:spPr>
          <a:xfrm>
            <a:off x="4192616" y="-18780"/>
            <a:ext cx="8052759" cy="686952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232367" y="785362"/>
            <a:ext cx="19384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None/>
            </a:pPr>
            <a:endParaRPr lang="en-US" sz="9600" dirty="0">
              <a:solidFill>
                <a:schemeClr val="accent5">
                  <a:lumMod val="75000"/>
                </a:schemeClr>
              </a:solidFill>
              <a:ea typeface="Montserrat"/>
              <a:cs typeface="Calibri" panose="020F050202020403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16399" y="1175382"/>
            <a:ext cx="11441757" cy="1334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chemeClr val="accent5">
                  <a:lumMod val="75000"/>
                </a:schemeClr>
              </a:solidFill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5666" y="261736"/>
            <a:ext cx="11539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2800" b="1" dirty="0" smtClean="0">
                <a:solidFill>
                  <a:schemeClr val="accent5">
                    <a:lumMod val="75000"/>
                  </a:schemeClr>
                </a:solidFill>
                <a:cs typeface="Segoe UI" panose="020B0502040204020203" pitchFamily="34" charset="0"/>
              </a:rPr>
              <a:t>Аккредитивы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04" y="261736"/>
            <a:ext cx="1937726" cy="40104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059839" y="845782"/>
            <a:ext cx="9937306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Преимущества использования аккредитива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1159047" y="1389832"/>
            <a:ext cx="3651909" cy="1158554"/>
          </a:xfrm>
          <a:prstGeom prst="downArrow">
            <a:avLst>
              <a:gd name="adj1" fmla="val 50000"/>
              <a:gd name="adj2" fmla="val 4762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Для импортеров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7258286" y="1406436"/>
            <a:ext cx="3738859" cy="1122714"/>
          </a:xfrm>
          <a:prstGeom prst="downArrow">
            <a:avLst>
              <a:gd name="adj1" fmla="val 50000"/>
              <a:gd name="adj2" fmla="val 4535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Для экспортеров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44151" y="2590939"/>
            <a:ext cx="4881703" cy="3881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80000"/>
              </a:lnSpc>
              <a:buClr>
                <a:srgbClr val="0033CC"/>
              </a:buClr>
            </a:pPr>
            <a:r>
              <a:rPr lang="ru-RU" sz="145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ꞏ</a:t>
            </a:r>
            <a:r>
              <a:rPr lang="ru-RU" sz="1450" dirty="0" smtClean="0">
                <a:solidFill>
                  <a:schemeClr val="accent5">
                    <a:lumMod val="50000"/>
                  </a:schemeClr>
                </a:solidFill>
              </a:rPr>
              <a:t>аккредитив помогает импортеру существенно снизить риск, связанный с невыполнением продавцом обязательств по поставке. </a:t>
            </a:r>
          </a:p>
          <a:p>
            <a:pPr algn="just">
              <a:lnSpc>
                <a:spcPct val="80000"/>
              </a:lnSpc>
              <a:buClr>
                <a:srgbClr val="0033CC"/>
              </a:buClr>
            </a:pPr>
            <a:r>
              <a:rPr lang="ru-RU" sz="145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ꞏ</a:t>
            </a:r>
            <a:r>
              <a:rPr lang="ru-RU" sz="1450" dirty="0" smtClean="0">
                <a:solidFill>
                  <a:schemeClr val="accent5">
                    <a:lumMod val="50000"/>
                  </a:schemeClr>
                </a:solidFill>
              </a:rPr>
              <a:t>аккредитив дает уверенность в том, что оплата будет произведена только после предоставления документов, подтверждающих отгрузку товара. </a:t>
            </a:r>
          </a:p>
          <a:p>
            <a:pPr algn="just">
              <a:lnSpc>
                <a:spcPct val="80000"/>
              </a:lnSpc>
              <a:buClr>
                <a:srgbClr val="0033CC"/>
              </a:buClr>
            </a:pPr>
            <a:r>
              <a:rPr lang="ru-RU" sz="145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ꞏ</a:t>
            </a:r>
            <a:r>
              <a:rPr lang="ru-RU" sz="1450" dirty="0" smtClean="0">
                <a:solidFill>
                  <a:schemeClr val="accent5">
                    <a:lumMod val="50000"/>
                  </a:schemeClr>
                </a:solidFill>
              </a:rPr>
              <a:t>наличие аккредитива позволяет полностью или частично избежать предоплаты. </a:t>
            </a:r>
          </a:p>
          <a:p>
            <a:pPr algn="just">
              <a:lnSpc>
                <a:spcPct val="80000"/>
              </a:lnSpc>
              <a:buClr>
                <a:srgbClr val="0033CC"/>
              </a:buClr>
            </a:pPr>
            <a:r>
              <a:rPr lang="ru-RU" sz="145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ꞏ</a:t>
            </a:r>
            <a:r>
              <a:rPr lang="ru-RU" sz="1450" dirty="0" smtClean="0">
                <a:solidFill>
                  <a:schemeClr val="accent5">
                    <a:lumMod val="50000"/>
                  </a:schemeClr>
                </a:solidFill>
              </a:rPr>
              <a:t>аккредитив дает возможность импортеру структурировать схемы платежей по контракту с учетом своих интересов. </a:t>
            </a:r>
          </a:p>
          <a:p>
            <a:pPr algn="just">
              <a:lnSpc>
                <a:spcPct val="80000"/>
              </a:lnSpc>
              <a:buClr>
                <a:srgbClr val="0033CC"/>
              </a:buClr>
            </a:pPr>
            <a:r>
              <a:rPr lang="ru-RU" sz="145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ꞏ</a:t>
            </a:r>
            <a:r>
              <a:rPr lang="ru-RU" sz="1450" dirty="0" smtClean="0">
                <a:solidFill>
                  <a:schemeClr val="accent5">
                    <a:lumMod val="50000"/>
                  </a:schemeClr>
                </a:solidFill>
              </a:rPr>
              <a:t>открывая аккредитив, импортер подтверждает свою платежеспособность и может рассчитывать на более благоприятные условия платежа в   будущем. </a:t>
            </a:r>
            <a:endParaRPr lang="ru-RU" sz="145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54895" y="2586858"/>
            <a:ext cx="4620852" cy="38862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80000"/>
              </a:lnSpc>
              <a:buClr>
                <a:srgbClr val="0033CC"/>
              </a:buClr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ꞏ</a:t>
            </a:r>
            <a:r>
              <a:rPr lang="ru-RU" sz="1450" dirty="0" smtClean="0">
                <a:solidFill>
                  <a:schemeClr val="accent5">
                    <a:lumMod val="50000"/>
                  </a:schemeClr>
                </a:solidFill>
              </a:rPr>
              <a:t>гарантия </a:t>
            </a:r>
            <a:r>
              <a:rPr lang="ru-RU" sz="1450" dirty="0">
                <a:solidFill>
                  <a:schemeClr val="accent5">
                    <a:lumMod val="50000"/>
                  </a:schemeClr>
                </a:solidFill>
              </a:rPr>
              <a:t>оплаты по предъявлению документов, оговоренных условиями аккредитива. </a:t>
            </a:r>
          </a:p>
          <a:p>
            <a:pPr algn="just">
              <a:lnSpc>
                <a:spcPct val="80000"/>
              </a:lnSpc>
              <a:buClr>
                <a:srgbClr val="0033CC"/>
              </a:buClr>
            </a:pPr>
            <a:r>
              <a:rPr lang="ru-RU" sz="145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ꞏ</a:t>
            </a:r>
            <a:r>
              <a:rPr lang="ru-RU" sz="1450" dirty="0" smtClean="0">
                <a:solidFill>
                  <a:schemeClr val="accent5">
                    <a:lumMod val="50000"/>
                  </a:schemeClr>
                </a:solidFill>
              </a:rPr>
              <a:t>снижение </a:t>
            </a:r>
            <a:r>
              <a:rPr lang="ru-RU" sz="1450" dirty="0">
                <a:solidFill>
                  <a:schemeClr val="accent5">
                    <a:lumMod val="50000"/>
                  </a:schemeClr>
                </a:solidFill>
              </a:rPr>
              <a:t>производственного риска, в первую очередь, в отношении тех случаев, когда покупатель аннулирует или изменяет заказ. </a:t>
            </a:r>
          </a:p>
          <a:p>
            <a:pPr algn="just">
              <a:lnSpc>
                <a:spcPct val="80000"/>
              </a:lnSpc>
              <a:buClr>
                <a:srgbClr val="0033CC"/>
              </a:buClr>
            </a:pPr>
            <a:r>
              <a:rPr lang="ru-RU" sz="145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ꞏ</a:t>
            </a:r>
            <a:r>
              <a:rPr lang="ru-RU" sz="1450" dirty="0" smtClean="0">
                <a:solidFill>
                  <a:schemeClr val="accent5">
                    <a:lumMod val="50000"/>
                  </a:schemeClr>
                </a:solidFill>
              </a:rPr>
              <a:t>возможность </a:t>
            </a:r>
            <a:r>
              <a:rPr lang="ru-RU" sz="1450" dirty="0">
                <a:solidFill>
                  <a:schemeClr val="accent5">
                    <a:lumMod val="50000"/>
                  </a:schemeClr>
                </a:solidFill>
              </a:rPr>
              <a:t>структурирования графика поставки с учетом своих интересов. </a:t>
            </a:r>
          </a:p>
          <a:p>
            <a:pPr algn="just">
              <a:lnSpc>
                <a:spcPct val="80000"/>
              </a:lnSpc>
              <a:buClr>
                <a:srgbClr val="0033CC"/>
              </a:buClr>
            </a:pPr>
            <a:r>
              <a:rPr lang="ru-RU" sz="145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ꞏ</a:t>
            </a:r>
            <a:r>
              <a:rPr lang="ru-RU" sz="1450" dirty="0" smtClean="0">
                <a:solidFill>
                  <a:schemeClr val="accent5">
                    <a:lumMod val="50000"/>
                  </a:schemeClr>
                </a:solidFill>
              </a:rPr>
              <a:t>покупатель </a:t>
            </a:r>
            <a:r>
              <a:rPr lang="ru-RU" sz="1450" dirty="0">
                <a:solidFill>
                  <a:schemeClr val="accent5">
                    <a:lumMod val="50000"/>
                  </a:schemeClr>
                </a:solidFill>
              </a:rPr>
              <a:t>не может отказать в платеже при любой претензии к товару. </a:t>
            </a:r>
          </a:p>
          <a:p>
            <a:pPr algn="just">
              <a:lnSpc>
                <a:spcPct val="80000"/>
              </a:lnSpc>
              <a:buClr>
                <a:srgbClr val="0033CC"/>
              </a:buClr>
            </a:pPr>
            <a:r>
              <a:rPr lang="ru-RU" sz="145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ꞏ</a:t>
            </a:r>
            <a:r>
              <a:rPr lang="ru-RU" sz="1450" dirty="0" smtClean="0">
                <a:solidFill>
                  <a:schemeClr val="accent5">
                    <a:lumMod val="50000"/>
                  </a:schemeClr>
                </a:solidFill>
              </a:rPr>
              <a:t>все </a:t>
            </a:r>
            <a:r>
              <a:rPr lang="ru-RU" sz="1450" dirty="0">
                <a:solidFill>
                  <a:schemeClr val="accent5">
                    <a:lumMod val="50000"/>
                  </a:schemeClr>
                </a:solidFill>
              </a:rPr>
              <a:t>претензии к поставленному товару импортер должен предъявить отдельно от аккредитива и выполненного по нему платежа, что дает экспортеру большое преимущество при урегулировании </a:t>
            </a:r>
            <a:r>
              <a:rPr lang="ru-RU" sz="1450" dirty="0" smtClean="0">
                <a:solidFill>
                  <a:schemeClr val="accent5">
                    <a:lumMod val="50000"/>
                  </a:schemeClr>
                </a:solidFill>
              </a:rPr>
              <a:t>подобных вопросов.</a:t>
            </a:r>
            <a:endParaRPr lang="ru-RU" sz="1450" dirty="0">
              <a:solidFill>
                <a:schemeClr val="accent5">
                  <a:lumMod val="50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08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1" r="48035" b="21487"/>
          <a:stretch/>
        </p:blipFill>
        <p:spPr>
          <a:xfrm>
            <a:off x="4192616" y="-18780"/>
            <a:ext cx="8052759" cy="686952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232367" y="785362"/>
            <a:ext cx="19384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None/>
            </a:pPr>
            <a:endParaRPr lang="en-US" sz="9600" dirty="0">
              <a:solidFill>
                <a:schemeClr val="accent5">
                  <a:lumMod val="75000"/>
                </a:schemeClr>
              </a:solidFill>
              <a:ea typeface="Montserrat"/>
              <a:cs typeface="Calibri" panose="020F050202020403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16399" y="1175382"/>
            <a:ext cx="11441757" cy="1334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chemeClr val="accent5">
                  <a:lumMod val="75000"/>
                </a:schemeClr>
              </a:solidFill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5666" y="261736"/>
            <a:ext cx="11539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2800" b="1" dirty="0" smtClean="0">
                <a:solidFill>
                  <a:schemeClr val="accent5">
                    <a:lumMod val="75000"/>
                  </a:schemeClr>
                </a:solidFill>
                <a:cs typeface="Segoe UI" panose="020B0502040204020203" pitchFamily="34" charset="0"/>
              </a:rPr>
              <a:t>Аккредитивы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04" y="261736"/>
            <a:ext cx="1937726" cy="401045"/>
          </a:xfrm>
          <a:prstGeom prst="rect">
            <a:avLst/>
          </a:prstGeom>
        </p:spPr>
      </p:pic>
      <p:sp>
        <p:nvSpPr>
          <p:cNvPr id="18" name="Rectangle 3"/>
          <p:cNvSpPr>
            <a:spLocks noGrp="1" noChangeArrowheads="1"/>
          </p:cNvSpPr>
          <p:nvPr>
            <p:ph idx="1"/>
          </p:nvPr>
        </p:nvSpPr>
        <p:spPr>
          <a:xfrm>
            <a:off x="1040475" y="901864"/>
            <a:ext cx="10383783" cy="5514490"/>
          </a:xfr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numCol="2" spcCol="360000"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Последовательность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сделки с аккредитивом</a:t>
            </a:r>
          </a:p>
          <a:p>
            <a:pPr lvl="0" algn="just"/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Прежде всего покупатель и продавец договариваются о том, что при оплате товара будет использован аккредитив.</a:t>
            </a:r>
          </a:p>
          <a:p>
            <a:pPr lvl="0" algn="just"/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Затем покупатель обращается в свой банк и просит открыть аккредитив в пользу продавца. Поскольку при открытии аккредитива банк гарантирует получателю выполнение платежа, то до выдачи аккредитива банк должен принять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решение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относительно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кредитоспособности покупателя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lvl="0" algn="just"/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Банк покупателя отправляет сообщение об открытии аккредитива в банк продавца, а банк продавца извещает об этом продавца.</a:t>
            </a:r>
          </a:p>
          <a:p>
            <a:pPr lvl="0" algn="just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Продавец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отправляет товар и представляет товарные документы в свой банк.</a:t>
            </a:r>
          </a:p>
          <a:p>
            <a:pPr algn="just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После установления соответствия документов условиям аккредитива, банк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продавца пересылает документы курьерской почтой в банк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покупателя/исполняющий банк.</a:t>
            </a:r>
            <a:endParaRPr lang="ru-RU" sz="3600" dirty="0"/>
          </a:p>
          <a:p>
            <a:pPr lvl="0" algn="just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банк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покупателя/исполняющий банк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выплачивает деньги продавцу или дает обещание выплатить деньги в день платежа. Затем товарные документы передаются покупателю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0" lvl="0" indent="0">
              <a:buNone/>
            </a:pP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83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1" r="48035" b="21487"/>
          <a:stretch/>
        </p:blipFill>
        <p:spPr>
          <a:xfrm>
            <a:off x="4192616" y="-18780"/>
            <a:ext cx="8052759" cy="686952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232367" y="785362"/>
            <a:ext cx="19384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None/>
            </a:pPr>
            <a:endParaRPr lang="en-US" sz="9600" dirty="0">
              <a:solidFill>
                <a:schemeClr val="accent5">
                  <a:lumMod val="75000"/>
                </a:schemeClr>
              </a:solidFill>
              <a:ea typeface="Montserrat"/>
              <a:cs typeface="Calibri" panose="020F050202020403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16399" y="1175382"/>
            <a:ext cx="11441757" cy="1334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chemeClr val="accent5">
                  <a:lumMod val="75000"/>
                </a:schemeClr>
              </a:solidFill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5666" y="261736"/>
            <a:ext cx="11539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2800" b="1" dirty="0" smtClean="0">
                <a:solidFill>
                  <a:schemeClr val="accent5">
                    <a:lumMod val="75000"/>
                  </a:schemeClr>
                </a:solidFill>
                <a:cs typeface="Segoe UI" panose="020B0502040204020203" pitchFamily="34" charset="0"/>
              </a:rPr>
              <a:t>Аккредитивы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04" y="261736"/>
            <a:ext cx="1937726" cy="401045"/>
          </a:xfrm>
          <a:prstGeom prst="rect">
            <a:avLst/>
          </a:prstGeom>
        </p:spPr>
      </p:pic>
      <p:sp>
        <p:nvSpPr>
          <p:cNvPr id="60" name="TextBox 39"/>
          <p:cNvSpPr txBox="1">
            <a:spLocks noChangeArrowheads="1"/>
          </p:cNvSpPr>
          <p:nvPr/>
        </p:nvSpPr>
        <p:spPr bwMode="auto">
          <a:xfrm>
            <a:off x="5003325" y="1620666"/>
            <a:ext cx="23912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>
                <a:cs typeface="Times New Roman" pitchFamily="18" charset="0"/>
              </a:rPr>
              <a:t>            1. Контракт</a:t>
            </a:r>
          </a:p>
        </p:txBody>
      </p:sp>
      <p:sp>
        <p:nvSpPr>
          <p:cNvPr id="61" name="TextBox 41"/>
          <p:cNvSpPr txBox="1">
            <a:spLocks noChangeArrowheads="1"/>
          </p:cNvSpPr>
          <p:nvPr/>
        </p:nvSpPr>
        <p:spPr bwMode="auto">
          <a:xfrm>
            <a:off x="5465732" y="2467410"/>
            <a:ext cx="19288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>
                <a:cs typeface="Times New Roman" pitchFamily="18" charset="0"/>
              </a:rPr>
              <a:t>5. </a:t>
            </a:r>
            <a:r>
              <a:rPr lang="ru-RU" sz="1400" dirty="0" smtClean="0">
                <a:cs typeface="Times New Roman" pitchFamily="18" charset="0"/>
              </a:rPr>
              <a:t>Отгрузка товара</a:t>
            </a:r>
            <a:endParaRPr lang="ru-RU" sz="1400" dirty="0">
              <a:cs typeface="Times New Roman" pitchFamily="18" charset="0"/>
            </a:endParaRPr>
          </a:p>
        </p:txBody>
      </p:sp>
      <p:sp>
        <p:nvSpPr>
          <p:cNvPr id="62" name="TextBox 59"/>
          <p:cNvSpPr txBox="1">
            <a:spLocks noChangeArrowheads="1"/>
          </p:cNvSpPr>
          <p:nvPr/>
        </p:nvSpPr>
        <p:spPr bwMode="auto">
          <a:xfrm rot="16200000">
            <a:off x="2038841" y="3471472"/>
            <a:ext cx="17765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cs typeface="Times New Roman" pitchFamily="18" charset="0"/>
              </a:rPr>
              <a:t>6. Отгрузочные документы</a:t>
            </a:r>
          </a:p>
        </p:txBody>
      </p:sp>
      <p:sp>
        <p:nvSpPr>
          <p:cNvPr id="63" name="AutoShape 33"/>
          <p:cNvSpPr>
            <a:spLocks noGrp="1" noChangeArrowheads="1"/>
          </p:cNvSpPr>
          <p:nvPr>
            <p:ph idx="1"/>
          </p:nvPr>
        </p:nvSpPr>
        <p:spPr>
          <a:xfrm>
            <a:off x="2036298" y="4493575"/>
            <a:ext cx="2773803" cy="1830469"/>
          </a:xfrm>
          <a:prstGeom prst="bevel">
            <a:avLst>
              <a:gd name="adj" fmla="val 125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FFFF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kk-KZ" sz="1800" dirty="0">
                <a:solidFill>
                  <a:srgbClr val="002060"/>
                </a:solidFill>
              </a:rPr>
              <a:t>Банк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kk-KZ" sz="1800" dirty="0">
                <a:solidFill>
                  <a:srgbClr val="002060"/>
                </a:solidFill>
              </a:rPr>
              <a:t>экспортера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64" name="AutoShape 35"/>
          <p:cNvSpPr>
            <a:spLocks noChangeArrowheads="1"/>
          </p:cNvSpPr>
          <p:nvPr/>
        </p:nvSpPr>
        <p:spPr bwMode="auto">
          <a:xfrm>
            <a:off x="7680309" y="899142"/>
            <a:ext cx="2779143" cy="1945659"/>
          </a:xfrm>
          <a:prstGeom prst="bevel">
            <a:avLst>
              <a:gd name="adj" fmla="val 1250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kk-KZ" dirty="0">
                <a:solidFill>
                  <a:srgbClr val="002060"/>
                </a:solidFill>
              </a:rPr>
              <a:t>Импортер/</a:t>
            </a:r>
          </a:p>
          <a:p>
            <a:r>
              <a:rPr lang="kk-KZ" dirty="0">
                <a:solidFill>
                  <a:srgbClr val="002060"/>
                </a:solidFill>
              </a:rPr>
              <a:t>Покупатель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5" name="AutoShape 36"/>
          <p:cNvSpPr>
            <a:spLocks noChangeArrowheads="1"/>
          </p:cNvSpPr>
          <p:nvPr/>
        </p:nvSpPr>
        <p:spPr bwMode="auto">
          <a:xfrm>
            <a:off x="7813315" y="4568594"/>
            <a:ext cx="2651629" cy="1755450"/>
          </a:xfrm>
          <a:prstGeom prst="bevel">
            <a:avLst>
              <a:gd name="adj" fmla="val 1250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Банк импортера</a:t>
            </a:r>
          </a:p>
        </p:txBody>
      </p:sp>
      <p:sp>
        <p:nvSpPr>
          <p:cNvPr id="66" name="TextBox 59"/>
          <p:cNvSpPr txBox="1">
            <a:spLocks noChangeArrowheads="1"/>
          </p:cNvSpPr>
          <p:nvPr/>
        </p:nvSpPr>
        <p:spPr bwMode="auto">
          <a:xfrm rot="16200000">
            <a:off x="8338816" y="3492744"/>
            <a:ext cx="1968414" cy="53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cs typeface="Times New Roman" pitchFamily="18" charset="0"/>
              </a:rPr>
              <a:t>2. </a:t>
            </a:r>
            <a:r>
              <a:rPr lang="ru-RU" sz="1400" dirty="0" smtClean="0">
                <a:cs typeface="Times New Roman" pitchFamily="18" charset="0"/>
              </a:rPr>
              <a:t>Заявление </a:t>
            </a:r>
            <a:r>
              <a:rPr lang="ru-RU" sz="1200" dirty="0" smtClean="0">
                <a:cs typeface="Times New Roman" pitchFamily="18" charset="0"/>
              </a:rPr>
              <a:t>на  </a:t>
            </a:r>
          </a:p>
          <a:p>
            <a:pPr algn="ctr"/>
            <a:r>
              <a:rPr lang="ru-RU" sz="1400" dirty="0" smtClean="0">
                <a:cs typeface="Times New Roman" pitchFamily="18" charset="0"/>
              </a:rPr>
              <a:t>выпуск </a:t>
            </a:r>
            <a:r>
              <a:rPr lang="ru-RU" sz="1400" dirty="0">
                <a:cs typeface="Times New Roman" pitchFamily="18" charset="0"/>
              </a:rPr>
              <a:t>аккредитива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5314876" y="4946233"/>
            <a:ext cx="23654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cs typeface="Times New Roman" pitchFamily="18" charset="0"/>
              </a:rPr>
              <a:t>7. </a:t>
            </a:r>
            <a:r>
              <a:rPr lang="ru-RU" sz="1400" dirty="0">
                <a:cs typeface="Times New Roman" pitchFamily="18" charset="0"/>
              </a:rPr>
              <a:t>Отгрузочные</a:t>
            </a:r>
            <a:r>
              <a:rPr lang="ru-RU" sz="1200" dirty="0">
                <a:cs typeface="Times New Roman" pitchFamily="18" charset="0"/>
              </a:rPr>
              <a:t> </a:t>
            </a:r>
            <a:r>
              <a:rPr lang="ru-RU" sz="1400" dirty="0">
                <a:cs typeface="Times New Roman" pitchFamily="18" charset="0"/>
              </a:rPr>
              <a:t>документы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5680045" y="4490544"/>
            <a:ext cx="13210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cs typeface="Times New Roman" pitchFamily="18" charset="0"/>
              </a:rPr>
              <a:t>8. </a:t>
            </a:r>
            <a:r>
              <a:rPr lang="ru-RU" sz="1400" dirty="0">
                <a:cs typeface="Times New Roman" pitchFamily="18" charset="0"/>
              </a:rPr>
              <a:t>Оплата</a:t>
            </a:r>
          </a:p>
        </p:txBody>
      </p:sp>
      <p:sp>
        <p:nvSpPr>
          <p:cNvPr id="69" name="TextBox 59"/>
          <p:cNvSpPr txBox="1">
            <a:spLocks noChangeArrowheads="1"/>
          </p:cNvSpPr>
          <p:nvPr/>
        </p:nvSpPr>
        <p:spPr bwMode="auto">
          <a:xfrm rot="16200000">
            <a:off x="2876408" y="3704026"/>
            <a:ext cx="15268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cs typeface="Times New Roman" pitchFamily="18" charset="0"/>
              </a:rPr>
              <a:t>4. Аккредитив</a:t>
            </a:r>
          </a:p>
        </p:txBody>
      </p:sp>
      <p:sp>
        <p:nvSpPr>
          <p:cNvPr id="70" name="TextBox 59"/>
          <p:cNvSpPr txBox="1">
            <a:spLocks noChangeArrowheads="1"/>
          </p:cNvSpPr>
          <p:nvPr/>
        </p:nvSpPr>
        <p:spPr bwMode="auto">
          <a:xfrm rot="16200000">
            <a:off x="3573118" y="3780969"/>
            <a:ext cx="13422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cs typeface="Times New Roman" pitchFamily="18" charset="0"/>
              </a:rPr>
              <a:t>9. </a:t>
            </a:r>
            <a:r>
              <a:rPr lang="ru-RU" sz="1600" dirty="0">
                <a:cs typeface="Times New Roman" pitchFamily="18" charset="0"/>
              </a:rPr>
              <a:t>Оплата</a:t>
            </a:r>
          </a:p>
        </p:txBody>
      </p:sp>
      <p:sp>
        <p:nvSpPr>
          <p:cNvPr id="71" name="TextBox 59"/>
          <p:cNvSpPr txBox="1">
            <a:spLocks noChangeArrowheads="1"/>
          </p:cNvSpPr>
          <p:nvPr/>
        </p:nvSpPr>
        <p:spPr bwMode="auto">
          <a:xfrm rot="16200000">
            <a:off x="7735611" y="3476864"/>
            <a:ext cx="15555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cs typeface="Times New Roman" pitchFamily="18" charset="0"/>
              </a:rPr>
              <a:t>10. Отгрузочные документы</a:t>
            </a:r>
          </a:p>
        </p:txBody>
      </p:sp>
      <p:sp>
        <p:nvSpPr>
          <p:cNvPr id="72" name="AutoShape 34"/>
          <p:cNvSpPr>
            <a:spLocks noChangeArrowheads="1"/>
          </p:cNvSpPr>
          <p:nvPr/>
        </p:nvSpPr>
        <p:spPr bwMode="auto">
          <a:xfrm>
            <a:off x="2036298" y="967536"/>
            <a:ext cx="2874450" cy="1877265"/>
          </a:xfrm>
          <a:prstGeom prst="bevel">
            <a:avLst>
              <a:gd name="adj" fmla="val 1250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kk-KZ" sz="2000" dirty="0">
                <a:solidFill>
                  <a:srgbClr val="002060"/>
                </a:solidFill>
              </a:rPr>
              <a:t>Экспортер/</a:t>
            </a:r>
          </a:p>
          <a:p>
            <a:r>
              <a:rPr lang="kk-KZ" sz="2000" dirty="0">
                <a:solidFill>
                  <a:srgbClr val="002060"/>
                </a:solidFill>
              </a:rPr>
              <a:t>Поставщик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3" name="Стрелка влево 72"/>
          <p:cNvSpPr/>
          <p:nvPr/>
        </p:nvSpPr>
        <p:spPr>
          <a:xfrm>
            <a:off x="5003326" y="5450831"/>
            <a:ext cx="2676984" cy="3524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3.Аккредитив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74" name="Двойная стрелка влево/вправо 73"/>
          <p:cNvSpPr/>
          <p:nvPr/>
        </p:nvSpPr>
        <p:spPr>
          <a:xfrm>
            <a:off x="5003325" y="1833357"/>
            <a:ext cx="2676985" cy="2223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Стрелка вправо 74"/>
          <p:cNvSpPr/>
          <p:nvPr/>
        </p:nvSpPr>
        <p:spPr>
          <a:xfrm>
            <a:off x="5017154" y="2211540"/>
            <a:ext cx="2663156" cy="255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Стрелка вниз 75"/>
          <p:cNvSpPr/>
          <p:nvPr/>
        </p:nvSpPr>
        <p:spPr>
          <a:xfrm>
            <a:off x="8915276" y="2946234"/>
            <a:ext cx="216023" cy="15328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7" name="Стрелка вверх 76"/>
          <p:cNvSpPr/>
          <p:nvPr/>
        </p:nvSpPr>
        <p:spPr>
          <a:xfrm>
            <a:off x="8123187" y="2904989"/>
            <a:ext cx="243833" cy="15741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8" name="Стрелка вправо 77"/>
          <p:cNvSpPr/>
          <p:nvPr/>
        </p:nvSpPr>
        <p:spPr>
          <a:xfrm>
            <a:off x="5017154" y="5144502"/>
            <a:ext cx="2663156" cy="257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9" name="Стрелка влево 78"/>
          <p:cNvSpPr/>
          <p:nvPr/>
        </p:nvSpPr>
        <p:spPr>
          <a:xfrm>
            <a:off x="5003325" y="4712844"/>
            <a:ext cx="2676985" cy="2837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0" name="Стрелка вверх 79"/>
          <p:cNvSpPr/>
          <p:nvPr/>
        </p:nvSpPr>
        <p:spPr>
          <a:xfrm>
            <a:off x="4360839" y="2904989"/>
            <a:ext cx="195966" cy="15171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1" name="Стрелка вверх 80"/>
          <p:cNvSpPr/>
          <p:nvPr/>
        </p:nvSpPr>
        <p:spPr>
          <a:xfrm>
            <a:off x="3749744" y="2911888"/>
            <a:ext cx="230739" cy="151024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Стрелка вниз 81"/>
          <p:cNvSpPr/>
          <p:nvPr/>
        </p:nvSpPr>
        <p:spPr>
          <a:xfrm>
            <a:off x="3105610" y="2904989"/>
            <a:ext cx="211857" cy="15171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18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6" grpId="0"/>
      <p:bldP spid="69" grpId="0"/>
      <p:bldP spid="70" grpId="0"/>
      <p:bldP spid="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1" r="48035" b="21487"/>
          <a:stretch/>
        </p:blipFill>
        <p:spPr>
          <a:xfrm>
            <a:off x="4192616" y="-18780"/>
            <a:ext cx="8052759" cy="686952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232367" y="785362"/>
            <a:ext cx="19384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None/>
            </a:pPr>
            <a:endParaRPr lang="en-US" sz="9600" dirty="0">
              <a:solidFill>
                <a:schemeClr val="accent5">
                  <a:lumMod val="75000"/>
                </a:schemeClr>
              </a:solidFill>
              <a:ea typeface="Montserrat"/>
              <a:cs typeface="Calibri" panose="020F050202020403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16399" y="1175382"/>
            <a:ext cx="11441757" cy="1334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chemeClr val="accent5">
                  <a:lumMod val="75000"/>
                </a:schemeClr>
              </a:solidFill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5666" y="261736"/>
            <a:ext cx="11539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2800" b="1" dirty="0" smtClean="0">
                <a:solidFill>
                  <a:schemeClr val="accent5">
                    <a:lumMod val="75000"/>
                  </a:schemeClr>
                </a:solidFill>
                <a:cs typeface="Segoe UI" panose="020B0502040204020203" pitchFamily="34" charset="0"/>
              </a:rPr>
              <a:t>Аккредитивы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04" y="261736"/>
            <a:ext cx="1937726" cy="401045"/>
          </a:xfrm>
          <a:prstGeom prst="rect">
            <a:avLst/>
          </a:prstGeom>
        </p:spPr>
      </p:pic>
      <p:sp>
        <p:nvSpPr>
          <p:cNvPr id="18" name="Rectangle 3"/>
          <p:cNvSpPr>
            <a:spLocks noGrp="1" noChangeArrowheads="1"/>
          </p:cNvSpPr>
          <p:nvPr>
            <p:ph idx="1"/>
          </p:nvPr>
        </p:nvSpPr>
        <p:spPr>
          <a:xfrm>
            <a:off x="1040475" y="901864"/>
            <a:ext cx="10383783" cy="5514490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numCol="2" spcCol="360000"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Подтверждение аккредитива:</a:t>
            </a:r>
          </a:p>
          <a:p>
            <a:pPr lvl="0" algn="just"/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в некоторых случаях поставщик/экспортер может просить добавить подтверждение к аккредитиву своего банка или другого отличного от банка-эмитента достаточно известного третьего банка. </a:t>
            </a:r>
          </a:p>
          <a:p>
            <a:pPr algn="just"/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подтверждение аккредитива - собственное независимое платежное обязательство по  документарному аккредитиву подтверждающего банка.</a:t>
            </a:r>
          </a:p>
          <a:p>
            <a:pPr algn="just"/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это дополнительная мера защиты интересов поставщика/экспортера по получению денежных средств за отгруженный товар и при представлении определенного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комплекта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документов по аккредитиву, оформленных без расхождений с условиями этого аккредитива</a:t>
            </a:r>
          </a:p>
          <a:p>
            <a:pPr algn="just"/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если аккредитив подтвержден, то платить за соответствующие условиям аккредитива документы обязуется не только банк-эмитент, но и подтверждающий банк, что является двойной гарантией для поставщика/экспортера. </a:t>
            </a:r>
          </a:p>
          <a:p>
            <a:pPr algn="just"/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подтверждение помогает экспортёру избежать странового/политического риска, валютного контроля банка эмитента и риска неплатежа со стороны банка эмитента.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84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19510</TotalTime>
  <Words>2866</Words>
  <Application>Microsoft Office PowerPoint</Application>
  <PresentationFormat>Широкоэкранный</PresentationFormat>
  <Paragraphs>438</Paragraphs>
  <Slides>36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5" baseType="lpstr">
      <vt:lpstr>Arial</vt:lpstr>
      <vt:lpstr>Calibri</vt:lpstr>
      <vt:lpstr>Calibri Light</vt:lpstr>
      <vt:lpstr>Montserrat</vt:lpstr>
      <vt:lpstr>OfficinaSansCTT</vt:lpstr>
      <vt:lpstr>Segoe UI</vt:lpstr>
      <vt:lpstr>Symbol</vt:lpstr>
      <vt:lpstr>Times New Roman</vt:lpstr>
      <vt:lpstr>Тема Office</vt:lpstr>
      <vt:lpstr> Документарные операции и торговое финансирование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Бакай Банк</dc:title>
  <dc:creator>Айгуль Джуманова</dc:creator>
  <cp:lastModifiedBy>Жылдыз Бейшенова</cp:lastModifiedBy>
  <cp:revision>180</cp:revision>
  <cp:lastPrinted>2022-03-25T04:43:36Z</cp:lastPrinted>
  <dcterms:created xsi:type="dcterms:W3CDTF">2022-03-14T08:43:38Z</dcterms:created>
  <dcterms:modified xsi:type="dcterms:W3CDTF">2022-11-21T04:18:16Z</dcterms:modified>
</cp:coreProperties>
</file>